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81"/>
  </p:handoutMasterIdLst>
  <p:sldIdLst>
    <p:sldId id="625" r:id="rId3"/>
    <p:sldId id="626" r:id="rId4"/>
    <p:sldId id="329" r:id="rId5"/>
    <p:sldId id="532" r:id="rId6"/>
    <p:sldId id="497" r:id="rId7"/>
    <p:sldId id="527" r:id="rId8"/>
    <p:sldId id="533" r:id="rId9"/>
    <p:sldId id="528" r:id="rId10"/>
    <p:sldId id="534" r:id="rId11"/>
    <p:sldId id="535" r:id="rId12"/>
    <p:sldId id="536" r:id="rId13"/>
    <p:sldId id="541" r:id="rId14"/>
    <p:sldId id="543" r:id="rId15"/>
    <p:sldId id="544" r:id="rId16"/>
    <p:sldId id="545" r:id="rId17"/>
    <p:sldId id="546" r:id="rId18"/>
    <p:sldId id="548" r:id="rId19"/>
    <p:sldId id="551" r:id="rId20"/>
    <p:sldId id="550" r:id="rId21"/>
    <p:sldId id="552" r:id="rId22"/>
    <p:sldId id="553" r:id="rId23"/>
    <p:sldId id="554" r:id="rId24"/>
    <p:sldId id="557" r:id="rId25"/>
    <p:sldId id="559" r:id="rId26"/>
    <p:sldId id="561" r:id="rId27"/>
    <p:sldId id="562" r:id="rId28"/>
    <p:sldId id="563" r:id="rId29"/>
    <p:sldId id="564" r:id="rId30"/>
    <p:sldId id="566" r:id="rId31"/>
    <p:sldId id="567" r:id="rId32"/>
    <p:sldId id="568" r:id="rId33"/>
    <p:sldId id="569" r:id="rId34"/>
    <p:sldId id="570" r:id="rId35"/>
    <p:sldId id="571" r:id="rId36"/>
    <p:sldId id="572" r:id="rId37"/>
    <p:sldId id="573" r:id="rId38"/>
    <p:sldId id="574" r:id="rId40"/>
    <p:sldId id="575" r:id="rId41"/>
    <p:sldId id="576" r:id="rId42"/>
    <p:sldId id="577" r:id="rId43"/>
    <p:sldId id="578" r:id="rId44"/>
    <p:sldId id="579" r:id="rId45"/>
    <p:sldId id="580" r:id="rId46"/>
    <p:sldId id="582" r:id="rId47"/>
    <p:sldId id="584" r:id="rId48"/>
    <p:sldId id="585" r:id="rId49"/>
    <p:sldId id="586" r:id="rId50"/>
    <p:sldId id="587" r:id="rId51"/>
    <p:sldId id="589" r:id="rId52"/>
    <p:sldId id="590" r:id="rId53"/>
    <p:sldId id="588" r:id="rId54"/>
    <p:sldId id="591" r:id="rId55"/>
    <p:sldId id="592" r:id="rId56"/>
    <p:sldId id="593" r:id="rId57"/>
    <p:sldId id="594" r:id="rId58"/>
    <p:sldId id="595" r:id="rId59"/>
    <p:sldId id="598" r:id="rId60"/>
    <p:sldId id="601" r:id="rId61"/>
    <p:sldId id="599" r:id="rId62"/>
    <p:sldId id="600" r:id="rId63"/>
    <p:sldId id="602" r:id="rId64"/>
    <p:sldId id="603" r:id="rId65"/>
    <p:sldId id="604" r:id="rId66"/>
    <p:sldId id="605" r:id="rId67"/>
    <p:sldId id="609" r:id="rId68"/>
    <p:sldId id="610" r:id="rId69"/>
    <p:sldId id="611" r:id="rId70"/>
    <p:sldId id="612" r:id="rId71"/>
    <p:sldId id="613" r:id="rId72"/>
    <p:sldId id="614" r:id="rId73"/>
    <p:sldId id="615" r:id="rId74"/>
    <p:sldId id="616" r:id="rId75"/>
    <p:sldId id="620" r:id="rId76"/>
    <p:sldId id="617" r:id="rId77"/>
    <p:sldId id="618" r:id="rId78"/>
    <p:sldId id="619" r:id="rId79"/>
    <p:sldId id="328" r:id="rId80"/>
  </p:sldIdLst>
  <p:sldSz cx="12192000" cy="6858000"/>
  <p:notesSz cx="6858000" cy="9144000"/>
  <p:custDataLst>
    <p:tags r:id="rId8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mily" initials="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D1DA"/>
    <a:srgbClr val="029DDB"/>
    <a:srgbClr val="0BBFDB"/>
    <a:srgbClr val="029DDA"/>
    <a:srgbClr val="0BBFDA"/>
    <a:srgbClr val="0BBFD9"/>
    <a:srgbClr val="0E6FC7"/>
    <a:srgbClr val="0E6EC5"/>
    <a:srgbClr val="3F8CD1"/>
    <a:srgbClr val="0BD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1" autoAdjust="0"/>
    <p:restoredTop sz="95208" autoAdjust="0"/>
  </p:normalViewPr>
  <p:slideViewPr>
    <p:cSldViewPr snapToGrid="0" showGuides="1">
      <p:cViewPr varScale="1">
        <p:scale>
          <a:sx n="85" d="100"/>
          <a:sy n="85" d="100"/>
        </p:scale>
        <p:origin x="446" y="67"/>
      </p:cViewPr>
      <p:guideLst>
        <p:guide orient="horz" pos="2160"/>
        <p:guide pos="391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gs" Target="tags/tag66.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CF573-C4B0-4E49-BF10-4B9166408F9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6BB6E-E7BA-4A70-904F-7DAF486B23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7512523B-E3DB-4014-9D1E-292A6B4E74D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1ABFBB8-0DCD-44AB-A41C-756EE2C0F7C1}" type="slidenum">
              <a:rPr lang="zh-CN" altLang="en-US" smtClean="0"/>
            </a:fld>
            <a:endParaRPr lang="zh-CN" altLang="en-US"/>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2523B-E3DB-4014-9D1E-292A6B4E74D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BFBB8-0DCD-44AB-A41C-756EE2C0F7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tags" Target="../tags/tag8.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tags" Target="../tags/tag9.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tags" Target="../tags/tag11.xml"/><Relationship Id="rId3" Type="http://schemas.openxmlformats.org/officeDocument/2006/relationships/image" Target="../media/image9.png"/><Relationship Id="rId2" Type="http://schemas.openxmlformats.org/officeDocument/2006/relationships/tags" Target="../tags/tag10.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tags" Target="../tags/tag13.xml"/><Relationship Id="rId3" Type="http://schemas.openxmlformats.org/officeDocument/2006/relationships/image" Target="../media/image11.png"/><Relationship Id="rId2" Type="http://schemas.openxmlformats.org/officeDocument/2006/relationships/tags" Target="../tags/tag12.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tags" Target="../tags/tag15.xml"/><Relationship Id="rId3" Type="http://schemas.openxmlformats.org/officeDocument/2006/relationships/image" Target="../media/image13.png"/><Relationship Id="rId2" Type="http://schemas.openxmlformats.org/officeDocument/2006/relationships/tags" Target="../tags/tag1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tags" Target="../tags/tag19.xml"/><Relationship Id="rId5" Type="http://schemas.openxmlformats.org/officeDocument/2006/relationships/image" Target="../media/image17.png"/><Relationship Id="rId4" Type="http://schemas.openxmlformats.org/officeDocument/2006/relationships/tags" Target="../tags/tag18.xml"/><Relationship Id="rId3"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tags" Target="../tags/tag20.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tags" Target="../tags/tag21.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tags" Target="../tags/tag23.xml"/><Relationship Id="rId3" Type="http://schemas.openxmlformats.org/officeDocument/2006/relationships/image" Target="../media/image21.png"/><Relationship Id="rId2" Type="http://schemas.openxmlformats.org/officeDocument/2006/relationships/tags" Target="../tags/tag2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tags" Target="../tags/tag24.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tags" Target="../tags/tag25.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2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tags" Target="../tags/tag27.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tags" Target="../tags/tag29.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tags" Target="../tags/tag30.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tags" Target="../tags/tag31.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tags" Target="../tags/tag33.xml"/><Relationship Id="rId3" Type="http://schemas.openxmlformats.org/officeDocument/2006/relationships/image" Target="../media/image31.png"/><Relationship Id="rId2" Type="http://schemas.openxmlformats.org/officeDocument/2006/relationships/tags" Target="../tags/tag32.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tags" Target="../tags/tag35.xml"/><Relationship Id="rId3" Type="http://schemas.openxmlformats.org/officeDocument/2006/relationships/image" Target="../media/image33.png"/><Relationship Id="rId2" Type="http://schemas.openxmlformats.org/officeDocument/2006/relationships/tags" Target="../tags/tag34.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5.wmf"/><Relationship Id="rId3" Type="http://schemas.openxmlformats.org/officeDocument/2006/relationships/oleObject" Target="../embeddings/oleObject1.bin"/><Relationship Id="rId2" Type="http://schemas.openxmlformats.org/officeDocument/2006/relationships/tags" Target="../tags/tag3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tags" Target="../tags/tag38.xml"/><Relationship Id="rId3" Type="http://schemas.openxmlformats.org/officeDocument/2006/relationships/image" Target="../media/image36.png"/><Relationship Id="rId2" Type="http://schemas.openxmlformats.org/officeDocument/2006/relationships/tags" Target="../tags/tag37.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tags" Target="../tags/tag40.xml"/><Relationship Id="rId3" Type="http://schemas.openxmlformats.org/officeDocument/2006/relationships/image" Target="../media/image38.png"/><Relationship Id="rId2" Type="http://schemas.openxmlformats.org/officeDocument/2006/relationships/tags" Target="../tags/tag39.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tags" Target="../tags/tag41.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tags" Target="../tags/tag44.xml"/><Relationship Id="rId5" Type="http://schemas.openxmlformats.org/officeDocument/2006/relationships/image" Target="../media/image42.png"/><Relationship Id="rId4" Type="http://schemas.openxmlformats.org/officeDocument/2006/relationships/tags" Target="../tags/tag43.xml"/><Relationship Id="rId3" Type="http://schemas.openxmlformats.org/officeDocument/2006/relationships/image" Target="../media/image41.png"/><Relationship Id="rId2" Type="http://schemas.openxmlformats.org/officeDocument/2006/relationships/tags" Target="../tags/tag42.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tags" Target="../tags/tag45.xml"/><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tags" Target="../tags/tag4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tags" Target="../tags/tag48.xml"/><Relationship Id="rId3" Type="http://schemas.openxmlformats.org/officeDocument/2006/relationships/image" Target="../media/image46.png"/><Relationship Id="rId2" Type="http://schemas.openxmlformats.org/officeDocument/2006/relationships/tags" Target="../tags/tag47.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tags" Target="../tags/tag49.xm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tags" Target="../tags/tag50.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tags" Target="../tags/tag52.xml"/><Relationship Id="rId3" Type="http://schemas.openxmlformats.org/officeDocument/2006/relationships/image" Target="../media/image50.png"/><Relationship Id="rId2" Type="http://schemas.openxmlformats.org/officeDocument/2006/relationships/tags" Target="../tags/tag51.xm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tags" Target="../tags/tag53.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tags" Target="../tags/tag55.xml"/><Relationship Id="rId3" Type="http://schemas.openxmlformats.org/officeDocument/2006/relationships/image" Target="../media/image53.png"/><Relationship Id="rId2" Type="http://schemas.openxmlformats.org/officeDocument/2006/relationships/tags" Target="../tags/tag54.xml"/><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55.png"/><Relationship Id="rId2" Type="http://schemas.openxmlformats.org/officeDocument/2006/relationships/tags" Target="../tags/tag56.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tags" Target="../tags/tag58.xml"/><Relationship Id="rId3" Type="http://schemas.openxmlformats.org/officeDocument/2006/relationships/image" Target="../media/image56.png"/><Relationship Id="rId2" Type="http://schemas.openxmlformats.org/officeDocument/2006/relationships/tags" Target="../tags/tag57.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tags" Target="../tags/tag59.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tags" Target="../tags/tag60.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58.png"/><Relationship Id="rId2" Type="http://schemas.openxmlformats.org/officeDocument/2006/relationships/tags" Target="../tags/tag61.xml"/><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tags" Target="../tags/tag62.xml"/><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tags" Target="../tags/tag63.xml"/><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tags" Target="../tags/tag64.xml"/><Relationship Id="rId1" Type="http://schemas.openxmlformats.org/officeDocument/2006/relationships/image" Target="../media/image1.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tags" Target="../tags/tag65.xml"/><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kakfa</a:t>
            </a:r>
            <a:r>
              <a:rPr lang="zh-CN" altLang="en-US" sz="2400" b="1" dirty="0">
                <a:solidFill>
                  <a:srgbClr val="002060"/>
                </a:solidFill>
                <a:latin typeface="微软雅黑" panose="020B0503020204020204" pitchFamily="34" charset="-122"/>
                <a:ea typeface="微软雅黑" panose="020B0503020204020204" pitchFamily="34" charset="-122"/>
              </a:rPr>
              <a:t>视频内容介绍</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45490" y="1074420"/>
            <a:ext cx="10857230" cy="1476375"/>
          </a:xfrm>
          <a:prstGeom prst="rect">
            <a:avLst/>
          </a:prstGeom>
          <a:noFill/>
        </p:spPr>
        <p:txBody>
          <a:bodyPr wrap="square" rtlCol="0">
            <a:spAutoFit/>
          </a:bodyPr>
          <a:p>
            <a:r>
              <a:rPr lang="zh-CN" altLang="en-US"/>
              <a:t>分为两部分：</a:t>
            </a:r>
            <a:r>
              <a:rPr lang="en-US" altLang="zh-CN"/>
              <a:t> </a:t>
            </a:r>
            <a:endParaRPr lang="en-US" altLang="zh-CN"/>
          </a:p>
          <a:p>
            <a:endParaRPr lang="en-US" altLang="zh-CN"/>
          </a:p>
          <a:p>
            <a:r>
              <a:rPr lang="zh-CN" altLang="en-US"/>
              <a:t>基础的核心知识</a:t>
            </a:r>
            <a:r>
              <a:rPr lang="en-US" altLang="zh-CN"/>
              <a:t> </a:t>
            </a:r>
            <a:endParaRPr lang="en-US" altLang="zh-CN"/>
          </a:p>
          <a:p>
            <a:endParaRPr lang="en-US" altLang="zh-CN"/>
          </a:p>
          <a:p>
            <a:r>
              <a:rPr lang="en-US" altLang="zh-CN"/>
              <a:t> </a:t>
            </a:r>
            <a:r>
              <a:rPr lang="zh-CN" altLang="en-US"/>
              <a:t>进阶内容：</a:t>
            </a:r>
            <a:r>
              <a:rPr lang="en-US" altLang="zh-CN"/>
              <a:t> </a:t>
            </a:r>
            <a:r>
              <a:rPr lang="zh-CN" altLang="en-US"/>
              <a:t>除了图中的，还有事务，时间轮，一些常用</a:t>
            </a:r>
            <a:r>
              <a:rPr lang="en-US" altLang="zh-CN"/>
              <a:t>kafka</a:t>
            </a:r>
            <a:r>
              <a:rPr lang="zh-CN" altLang="en-US"/>
              <a:t>集群架构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面试题一：如果需要对发送的消息进行一些处理转化，怎么做</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13105" y="1028065"/>
            <a:ext cx="11010900" cy="1753235"/>
          </a:xfrm>
          <a:prstGeom prst="rect">
            <a:avLst/>
          </a:prstGeom>
          <a:noFill/>
        </p:spPr>
        <p:txBody>
          <a:bodyPr wrap="square" rtlCol="0">
            <a:spAutoFit/>
          </a:bodyPr>
          <a:p>
            <a:r>
              <a:rPr lang="en-US" altLang="zh-CN" b="1"/>
              <a:t>“</a:t>
            </a:r>
            <a:r>
              <a:rPr lang="zh-CN" altLang="en-US" b="1">
                <a:sym typeface="+mn-ea"/>
              </a:rPr>
              <a:t>发消息的时候，就将消息进行转化</a:t>
            </a:r>
            <a:r>
              <a:rPr lang="en-US" altLang="zh-CN" b="1"/>
              <a:t>”</a:t>
            </a:r>
            <a:r>
              <a:rPr lang="zh-CN" altLang="en-US"/>
              <a:t>，面试官问你的点是什么？</a:t>
            </a:r>
            <a:r>
              <a:rPr lang="en-US" altLang="zh-CN"/>
              <a:t>Kafka</a:t>
            </a:r>
            <a:r>
              <a:rPr lang="zh-CN" altLang="en-US"/>
              <a:t>里，如何对消息进行统一的处理呢？</a:t>
            </a:r>
            <a:endParaRPr lang="zh-CN" altLang="en-US"/>
          </a:p>
          <a:p>
            <a:endParaRPr lang="zh-CN" altLang="en-US"/>
          </a:p>
          <a:p>
            <a:r>
              <a:rPr lang="zh-CN" altLang="en-US"/>
              <a:t>我们可以通过</a:t>
            </a:r>
            <a:r>
              <a:rPr lang="en-US" altLang="zh-CN"/>
              <a:t> kafka </a:t>
            </a:r>
            <a:r>
              <a:rPr lang="zh-CN" altLang="en-US"/>
              <a:t>生产者的</a:t>
            </a:r>
            <a:r>
              <a:rPr lang="en-US" altLang="zh-CN" b="1"/>
              <a:t> </a:t>
            </a:r>
            <a:r>
              <a:rPr lang="zh-CN" altLang="en-US" b="1"/>
              <a:t>拦截器</a:t>
            </a:r>
            <a:r>
              <a:rPr lang="zh-CN" altLang="en-US"/>
              <a:t>进行消息的转化处理。</a:t>
            </a:r>
            <a:endParaRPr lang="zh-CN" altLang="en-US"/>
          </a:p>
          <a:p>
            <a:endParaRPr lang="zh-CN" altLang="en-US"/>
          </a:p>
          <a:p>
            <a:endParaRPr lang="zh-CN" altLang="en-US"/>
          </a:p>
          <a:p>
            <a:r>
              <a:rPr lang="zh-CN" altLang="en-US"/>
              <a:t>代码示例。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面试题一：如果需要对发送的消息进行一些处理转化，怎么做</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1635760" y="1136650"/>
            <a:ext cx="8108950" cy="850900"/>
          </a:xfrm>
          <a:prstGeom prst="rect">
            <a:avLst/>
          </a:prstGeom>
        </p:spPr>
      </p:pic>
      <p:sp>
        <p:nvSpPr>
          <p:cNvPr id="9" name="文本框 8"/>
          <p:cNvSpPr txBox="1"/>
          <p:nvPr/>
        </p:nvSpPr>
        <p:spPr>
          <a:xfrm>
            <a:off x="807720" y="2136775"/>
            <a:ext cx="11014710" cy="2861310"/>
          </a:xfrm>
          <a:prstGeom prst="rect">
            <a:avLst/>
          </a:prstGeom>
          <a:noFill/>
        </p:spPr>
        <p:txBody>
          <a:bodyPr wrap="square" rtlCol="0" anchor="t">
            <a:spAutoFit/>
          </a:bodyPr>
          <a:p>
            <a:r>
              <a:rPr lang="zh-CN" altLang="en-US"/>
              <a:t>KafkaProducer在将消息序列化和计算分区之前会调用生产者拦截器的onSend（）方法来对消息进行相应的定制化操作。一般来说最好不要修改消息 ProducerRecord 的 topic、key 和partition 等信息，如果要修改，则需确保对其有准确的判断，否则会与预想的效果出现偏差。比如修改key不仅会影响分区的计算，同样会影响broker端日志压缩（Log Compaction）的功能。</a:t>
            </a:r>
            <a:endParaRPr lang="zh-CN" altLang="en-US"/>
          </a:p>
          <a:p>
            <a:endParaRPr lang="zh-CN" altLang="en-US"/>
          </a:p>
          <a:p>
            <a:r>
              <a:rPr lang="zh-CN" altLang="en-US"/>
              <a:t>KafkaProducer 会在消息被应答（Acknowledgement）之前或消息发送失败时调用生产者拦截器的 onAcknowledgement（）方法，</a:t>
            </a:r>
            <a:r>
              <a:rPr lang="zh-CN" altLang="en-US" b="1"/>
              <a:t>优先于用户设定的 Callback 之前执行</a:t>
            </a:r>
            <a:r>
              <a:rPr lang="zh-CN" altLang="en-US"/>
              <a:t>。这个方法运行在Producer 的 I/O 线程中，所以这个方法中实现的代码逻辑越简单越好，否则会影响消息的发送速度。</a:t>
            </a:r>
            <a:endParaRPr lang="zh-CN" altLang="en-US"/>
          </a:p>
          <a:p>
            <a:endParaRPr lang="zh-CN" altLang="en-US"/>
          </a:p>
          <a:p>
            <a:r>
              <a:rPr lang="zh-CN" altLang="en-US"/>
              <a:t>close（）方法主要用于在关闭拦截器时执行一些资源的清理工作。</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面试题二：你们公司</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的序列化方式是什么？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40410" y="1074420"/>
            <a:ext cx="10920095" cy="3692525"/>
          </a:xfrm>
          <a:prstGeom prst="rect">
            <a:avLst/>
          </a:prstGeom>
          <a:noFill/>
        </p:spPr>
        <p:txBody>
          <a:bodyPr wrap="square" rtlCol="0">
            <a:spAutoFit/>
          </a:bodyPr>
          <a:p>
            <a:r>
              <a:rPr lang="en-US" altLang="zh-CN"/>
              <a:t>1. </a:t>
            </a:r>
            <a:r>
              <a:rPr lang="zh-CN" altLang="en-US"/>
              <a:t>我们公司这边对</a:t>
            </a:r>
            <a:r>
              <a:rPr lang="en-US" altLang="zh-CN"/>
              <a:t>key</a:t>
            </a:r>
            <a:r>
              <a:rPr lang="zh-CN" altLang="en-US"/>
              <a:t>和</a:t>
            </a:r>
            <a:r>
              <a:rPr lang="en-US" altLang="zh-CN"/>
              <a:t>value</a:t>
            </a:r>
            <a:r>
              <a:rPr lang="zh-CN" altLang="en-US"/>
              <a:t>都采用</a:t>
            </a:r>
            <a:r>
              <a:rPr lang="en-US" altLang="zh-CN"/>
              <a:t>String</a:t>
            </a:r>
            <a:r>
              <a:rPr lang="zh-CN" altLang="en-US"/>
              <a:t>序列化方式。对于复杂的对象，我们一般使用</a:t>
            </a:r>
            <a:r>
              <a:rPr lang="en-US" altLang="zh-CN"/>
              <a:t>json</a:t>
            </a:r>
            <a:r>
              <a:rPr lang="zh-CN" altLang="en-US"/>
              <a:t>转化包将我们复杂的对象转化成</a:t>
            </a:r>
            <a:r>
              <a:rPr lang="en-US" altLang="zh-CN"/>
              <a:t> json</a:t>
            </a:r>
            <a:r>
              <a:rPr lang="zh-CN" altLang="en-US"/>
              <a:t>字符串，然后就可以使用我们的</a:t>
            </a:r>
            <a:r>
              <a:rPr lang="en-US" altLang="zh-CN"/>
              <a:t>String</a:t>
            </a:r>
            <a:r>
              <a:rPr lang="zh-CN" altLang="en-US"/>
              <a:t>的序列化方式了；</a:t>
            </a:r>
            <a:endParaRPr lang="zh-CN" altLang="en-US"/>
          </a:p>
          <a:p>
            <a:endParaRPr lang="zh-CN" altLang="en-US"/>
          </a:p>
          <a:p>
            <a:r>
              <a:rPr lang="en-US" altLang="zh-CN"/>
              <a:t>2.</a:t>
            </a:r>
            <a:r>
              <a:rPr lang="zh-CN" altLang="en-US">
                <a:sym typeface="+mn-ea"/>
              </a:rPr>
              <a:t>我们公司这边对</a:t>
            </a:r>
            <a:r>
              <a:rPr lang="en-US" altLang="zh-CN">
                <a:sym typeface="+mn-ea"/>
              </a:rPr>
              <a:t>key</a:t>
            </a:r>
            <a:r>
              <a:rPr lang="zh-CN" altLang="en-US">
                <a:sym typeface="+mn-ea"/>
              </a:rPr>
              <a:t>和</a:t>
            </a:r>
            <a:r>
              <a:rPr lang="en-US" altLang="zh-CN">
                <a:sym typeface="+mn-ea"/>
              </a:rPr>
              <a:t>value</a:t>
            </a:r>
            <a:r>
              <a:rPr lang="zh-CN" altLang="en-US">
                <a:sym typeface="+mn-ea"/>
              </a:rPr>
              <a:t>都采用</a:t>
            </a:r>
            <a:r>
              <a:rPr lang="en-US" altLang="zh-CN">
                <a:sym typeface="+mn-ea"/>
              </a:rPr>
              <a:t>bytes</a:t>
            </a:r>
            <a:r>
              <a:rPr lang="zh-CN" altLang="en-US">
                <a:sym typeface="+mn-ea"/>
              </a:rPr>
              <a:t>序列化方式。对于复杂的对象，我们一般使用</a:t>
            </a:r>
            <a:r>
              <a:rPr lang="en-US" altLang="zh-CN">
                <a:sym typeface="+mn-ea"/>
              </a:rPr>
              <a:t>json</a:t>
            </a:r>
            <a:r>
              <a:rPr lang="zh-CN" altLang="en-US">
                <a:sym typeface="+mn-ea"/>
              </a:rPr>
              <a:t>转化包将我们复杂的对象转化成</a:t>
            </a:r>
            <a:r>
              <a:rPr lang="en-US" altLang="zh-CN">
                <a:sym typeface="+mn-ea"/>
              </a:rPr>
              <a:t> json</a:t>
            </a:r>
            <a:r>
              <a:rPr lang="zh-CN" altLang="en-US">
                <a:sym typeface="+mn-ea"/>
              </a:rPr>
              <a:t>字符串，然后通过字符串的</a:t>
            </a:r>
            <a:r>
              <a:rPr lang="en-US" altLang="zh-CN">
                <a:sym typeface="+mn-ea"/>
              </a:rPr>
              <a:t> getBytes</a:t>
            </a:r>
            <a:r>
              <a:rPr lang="zh-CN" altLang="en-US">
                <a:sym typeface="+mn-ea"/>
              </a:rPr>
              <a:t>方法进行</a:t>
            </a:r>
            <a:r>
              <a:rPr lang="en-US" altLang="zh-CN">
                <a:sym typeface="+mn-ea"/>
              </a:rPr>
              <a:t>bytes</a:t>
            </a:r>
            <a:r>
              <a:rPr lang="zh-CN" altLang="en-US">
                <a:sym typeface="+mn-ea"/>
              </a:rPr>
              <a:t>的转化，然后就可以使用我们的</a:t>
            </a:r>
            <a:r>
              <a:rPr lang="en-US" altLang="zh-CN">
                <a:sym typeface="+mn-ea"/>
              </a:rPr>
              <a:t>bytes</a:t>
            </a:r>
            <a:r>
              <a:rPr lang="zh-CN" altLang="en-US">
                <a:sym typeface="+mn-ea"/>
              </a:rPr>
              <a:t>的序列化方式了；</a:t>
            </a:r>
            <a:endParaRPr lang="zh-CN" altLang="en-US">
              <a:sym typeface="+mn-ea"/>
            </a:endParaRPr>
          </a:p>
          <a:p>
            <a:endParaRPr lang="zh-CN" altLang="en-US"/>
          </a:p>
          <a:p>
            <a:r>
              <a:rPr lang="en-US" altLang="zh-CN"/>
              <a:t>3. </a:t>
            </a:r>
            <a:r>
              <a:rPr lang="zh-CN" altLang="en-US"/>
              <a:t>我们公司使用的自定义的序列化方式，我们采用</a:t>
            </a:r>
            <a:r>
              <a:rPr lang="en-US" altLang="zh-CN" b="1"/>
              <a:t>protobuf</a:t>
            </a:r>
            <a:r>
              <a:rPr lang="zh-CN" altLang="en-US"/>
              <a:t>格式、</a:t>
            </a:r>
            <a:r>
              <a:rPr lang="en-US" altLang="zh-CN" b="1"/>
              <a:t>avro</a:t>
            </a:r>
            <a:r>
              <a:rPr lang="zh-CN" altLang="en-US"/>
              <a:t>格式、</a:t>
            </a:r>
            <a:r>
              <a:rPr lang="en-US" altLang="zh-CN" b="1"/>
              <a:t>Thrift</a:t>
            </a:r>
            <a:r>
              <a:rPr lang="zh-CN" altLang="en-US"/>
              <a:t>格式，</a:t>
            </a:r>
            <a:r>
              <a:rPr lang="en-US" altLang="zh-CN" b="1"/>
              <a:t>json</a:t>
            </a:r>
            <a:r>
              <a:rPr lang="zh-CN" altLang="en-US" b="1"/>
              <a:t>格式</a:t>
            </a:r>
            <a:r>
              <a:rPr lang="zh-CN" altLang="en-US"/>
              <a:t>等，通过实现</a:t>
            </a:r>
            <a:r>
              <a:rPr lang="en-US" altLang="zh-CN"/>
              <a:t>apache kafka</a:t>
            </a:r>
            <a:r>
              <a:rPr lang="zh-CN" altLang="en-US"/>
              <a:t>的Serializer接口，实现我们的serialize方法，进行对象的格式转化。</a:t>
            </a:r>
            <a:endParaRPr lang="zh-CN" altLang="en-US"/>
          </a:p>
          <a:p>
            <a:endParaRPr lang="zh-CN" altLang="en-US"/>
          </a:p>
          <a:p>
            <a:endParaRPr lang="zh-CN" altLang="en-US"/>
          </a:p>
          <a:p>
            <a:r>
              <a:rPr lang="en-US" altLang="zh-CN"/>
              <a:t>=================</a:t>
            </a:r>
            <a:endParaRPr lang="en-US" altLang="zh-CN"/>
          </a:p>
          <a:p>
            <a:r>
              <a:rPr lang="zh-CN" altLang="en-US"/>
              <a:t>既然有序列化，肯定会有反序列化，对于</a:t>
            </a:r>
            <a:r>
              <a:rPr lang="en-US" altLang="zh-CN"/>
              <a:t>kafka</a:t>
            </a:r>
            <a:r>
              <a:rPr lang="zh-CN" altLang="en-US"/>
              <a:t>来说，生产者的序列化和消费者的反序列化一定要是配对的。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面试题三：如果我想将某一类消息发送到一个固定的分区该怎么办？</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94385" y="1010285"/>
            <a:ext cx="10603230" cy="6000750"/>
          </a:xfrm>
          <a:prstGeom prst="rect">
            <a:avLst/>
          </a:prstGeom>
          <a:noFill/>
        </p:spPr>
        <p:txBody>
          <a:bodyPr wrap="square" rtlCol="0">
            <a:spAutoFit/>
          </a:bodyPr>
          <a:p>
            <a:r>
              <a:rPr lang="zh-CN" altLang="en-US" sz="1600"/>
              <a:t>如果是</a:t>
            </a:r>
            <a:r>
              <a:rPr lang="en-US" altLang="zh-CN" sz="1600"/>
              <a:t>rabbitmq</a:t>
            </a:r>
            <a:r>
              <a:rPr lang="zh-CN" altLang="en-US" sz="1600"/>
              <a:t>，我们只需要创建一个交换机，然后让这个交换机绑定一个</a:t>
            </a:r>
            <a:r>
              <a:rPr lang="en-US" altLang="zh-CN" sz="1600"/>
              <a:t> queue</a:t>
            </a:r>
            <a:r>
              <a:rPr lang="zh-CN" altLang="en-US" sz="1600"/>
              <a:t>，这个交换机直接搞</a:t>
            </a:r>
            <a:r>
              <a:rPr lang="en-US" altLang="zh-CN" sz="1600"/>
              <a:t>direct</a:t>
            </a:r>
            <a:r>
              <a:rPr lang="zh-CN" altLang="en-US" sz="1600"/>
              <a:t>或者是</a:t>
            </a:r>
            <a:r>
              <a:rPr lang="en-US" altLang="zh-CN" sz="1600"/>
              <a:t>fanout</a:t>
            </a:r>
            <a:r>
              <a:rPr lang="zh-CN" altLang="en-US" sz="1600"/>
              <a:t>就行了，我们就能够使用交换机的名字，进行消息的发送。</a:t>
            </a:r>
            <a:endParaRPr lang="zh-CN" altLang="en-US" sz="1600"/>
          </a:p>
          <a:p>
            <a:r>
              <a:rPr lang="zh-CN" altLang="en-US" sz="1600"/>
              <a:t>但是</a:t>
            </a:r>
            <a:r>
              <a:rPr lang="en-US" altLang="zh-CN" sz="1600"/>
              <a:t>kafka</a:t>
            </a:r>
            <a:r>
              <a:rPr lang="zh-CN" altLang="en-US" sz="1600"/>
              <a:t>这东西，我们说了一个主题有很多分区，我们创建分区的方式是通过</a:t>
            </a:r>
            <a:r>
              <a:rPr lang="en-US" altLang="zh-CN" sz="1600"/>
              <a:t> </a:t>
            </a:r>
            <a:r>
              <a:rPr lang="zh-CN" altLang="en-US" sz="1600">
                <a:sym typeface="+mn-ea"/>
              </a:rPr>
              <a:t>bin\windows\</a:t>
            </a:r>
            <a:r>
              <a:rPr lang="en-US" altLang="zh-CN" sz="1600">
                <a:sym typeface="+mn-ea"/>
              </a:rPr>
              <a:t>kafka-topics.bat --create --bootstrap-server localhost:9092 -</a:t>
            </a:r>
            <a:r>
              <a:rPr lang="en-US" altLang="zh-CN" sz="1600" b="1">
                <a:solidFill>
                  <a:srgbClr val="FF0000"/>
                </a:solidFill>
                <a:sym typeface="+mn-ea"/>
              </a:rPr>
              <a:t>-replication-factor 1</a:t>
            </a:r>
            <a:r>
              <a:rPr lang="en-US" altLang="zh-CN" sz="1600">
                <a:sym typeface="+mn-ea"/>
              </a:rPr>
              <a:t> --</a:t>
            </a:r>
            <a:r>
              <a:rPr lang="en-US" altLang="zh-CN" sz="1600" b="1">
                <a:solidFill>
                  <a:srgbClr val="FF0000"/>
                </a:solidFill>
                <a:sym typeface="+mn-ea"/>
              </a:rPr>
              <a:t>partitions 3</a:t>
            </a:r>
            <a:r>
              <a:rPr lang="en-US" altLang="zh-CN" sz="1600">
                <a:sym typeface="+mn-ea"/>
              </a:rPr>
              <a:t> --topic test-topic3 </a:t>
            </a:r>
            <a:r>
              <a:rPr lang="zh-CN" altLang="en-US" sz="1600">
                <a:sym typeface="+mn-ea"/>
              </a:rPr>
              <a:t>进行的分区创建，</a:t>
            </a:r>
            <a:r>
              <a:rPr lang="en-US" altLang="zh-CN" sz="1600">
                <a:sym typeface="+mn-ea"/>
              </a:rPr>
              <a:t>--</a:t>
            </a:r>
            <a:r>
              <a:rPr lang="en-US" altLang="zh-CN" sz="1600" b="1">
                <a:solidFill>
                  <a:srgbClr val="FF0000"/>
                </a:solidFill>
                <a:sym typeface="+mn-ea"/>
              </a:rPr>
              <a:t>partitions 3</a:t>
            </a:r>
            <a:r>
              <a:rPr lang="en-US" altLang="zh-CN" sz="1600">
                <a:sym typeface="+mn-ea"/>
              </a:rPr>
              <a:t> </a:t>
            </a:r>
            <a:r>
              <a:rPr lang="zh-CN" altLang="en-US" sz="1600">
                <a:sym typeface="+mn-ea"/>
              </a:rPr>
              <a:t>就代表了创建</a:t>
            </a:r>
            <a:r>
              <a:rPr lang="en-US" altLang="zh-CN" sz="1600">
                <a:sym typeface="+mn-ea"/>
              </a:rPr>
              <a:t>3</a:t>
            </a:r>
            <a:r>
              <a:rPr lang="zh-CN" altLang="en-US" sz="1600">
                <a:sym typeface="+mn-ea"/>
              </a:rPr>
              <a:t>个分区。想要指定分区进行消息发送，需要知道分区号。分区号是什么？如何得知。我们可以通过&gt;bin\windows\kafka-topics.bat --bootstrap-server localhost:9092 --describe --topic test-topic3命令进行分区号码的查看，就能够知道分区号。你有分区号了，怎么发送消息呢？</a:t>
            </a:r>
            <a:endParaRPr lang="zh-CN" altLang="en-US" sz="1600">
              <a:sym typeface="+mn-ea"/>
            </a:endParaRPr>
          </a:p>
          <a:p>
            <a:r>
              <a:rPr lang="zh-CN" altLang="en-US" sz="1600">
                <a:sym typeface="+mn-ea"/>
              </a:rPr>
              <a:t>方式一：我们可以通过ProducerRecord消息组装过程中，对消息的</a:t>
            </a:r>
            <a:r>
              <a:rPr lang="en-US" altLang="zh-CN" sz="1600">
                <a:sym typeface="+mn-ea"/>
              </a:rPr>
              <a:t>key</a:t>
            </a:r>
            <a:r>
              <a:rPr lang="zh-CN" altLang="en-US" sz="1600">
                <a:sym typeface="+mn-ea"/>
              </a:rPr>
              <a:t>或者</a:t>
            </a:r>
            <a:r>
              <a:rPr lang="en-US" altLang="zh-CN" sz="1600">
                <a:sym typeface="+mn-ea"/>
              </a:rPr>
              <a:t>value</a:t>
            </a:r>
            <a:r>
              <a:rPr lang="zh-CN" altLang="en-US" sz="1600">
                <a:sym typeface="+mn-ea"/>
              </a:rPr>
              <a:t>进行判断，如果</a:t>
            </a:r>
            <a:r>
              <a:rPr lang="en-US" altLang="zh-CN" sz="1600">
                <a:sym typeface="+mn-ea"/>
              </a:rPr>
              <a:t>key</a:t>
            </a:r>
            <a:r>
              <a:rPr lang="zh-CN" altLang="en-US" sz="1600">
                <a:sym typeface="+mn-ea"/>
              </a:rPr>
              <a:t>或者</a:t>
            </a:r>
            <a:r>
              <a:rPr lang="en-US" altLang="zh-CN" sz="1600">
                <a:sym typeface="+mn-ea"/>
              </a:rPr>
              <a:t>value</a:t>
            </a:r>
            <a:r>
              <a:rPr lang="zh-CN" altLang="en-US" sz="1600">
                <a:sym typeface="+mn-ea"/>
              </a:rPr>
              <a:t>符合我们的要求，在紫装ProducerRecord的时候，指定分区号。这个方式是</a:t>
            </a:r>
            <a:r>
              <a:rPr lang="en-US" altLang="zh-CN" sz="1600">
                <a:sym typeface="+mn-ea"/>
              </a:rPr>
              <a:t>ok</a:t>
            </a:r>
            <a:r>
              <a:rPr lang="zh-CN" altLang="en-US" sz="1600">
                <a:sym typeface="+mn-ea"/>
              </a:rPr>
              <a:t>的，但是不推荐，消息组装过程，如果加入分区号码的判断逻辑，会造成消息和逻辑的耦合性。</a:t>
            </a:r>
            <a:endParaRPr lang="zh-CN" altLang="en-US" sz="1600">
              <a:sym typeface="+mn-ea"/>
            </a:endParaRPr>
          </a:p>
          <a:p>
            <a:r>
              <a:rPr lang="en-US" altLang="zh-CN" sz="1600" b="1">
                <a:solidFill>
                  <a:srgbClr val="FF0000"/>
                </a:solidFill>
                <a:sym typeface="+mn-ea"/>
              </a:rPr>
              <a:t>1. </a:t>
            </a:r>
            <a:r>
              <a:rPr lang="zh-CN" altLang="en-US" sz="1600" b="1">
                <a:solidFill>
                  <a:srgbClr val="FF0000"/>
                </a:solidFill>
                <a:sym typeface="+mn-ea"/>
              </a:rPr>
              <a:t>如果我们在进行消息组装的时候没有指定分区号，如：ProducerRecord record = new ProducerRecord("test-topic",</a:t>
            </a:r>
            <a:endParaRPr lang="zh-CN" altLang="en-US" sz="1600" b="1">
              <a:solidFill>
                <a:srgbClr val="FF0000"/>
              </a:solidFill>
              <a:sym typeface="+mn-ea"/>
            </a:endParaRPr>
          </a:p>
          <a:p>
            <a:r>
              <a:rPr lang="zh-CN" altLang="en-US" sz="1600" b="1">
                <a:solidFill>
                  <a:srgbClr val="FF0000"/>
                </a:solidFill>
                <a:sym typeface="+mn-ea"/>
              </a:rPr>
              <a:t>                    "key-" + i,</a:t>
            </a:r>
            <a:endParaRPr lang="zh-CN" altLang="en-US" sz="1600" b="1">
              <a:solidFill>
                <a:srgbClr val="FF0000"/>
              </a:solidFill>
              <a:sym typeface="+mn-ea"/>
            </a:endParaRPr>
          </a:p>
          <a:p>
            <a:r>
              <a:rPr lang="zh-CN" altLang="en-US" sz="1600" b="1">
                <a:solidFill>
                  <a:srgbClr val="FF0000"/>
                </a:solidFill>
                <a:sym typeface="+mn-ea"/>
              </a:rPr>
              <a:t>                    s);</a:t>
            </a:r>
            <a:endParaRPr lang="zh-CN" altLang="en-US" sz="1600" b="1">
              <a:solidFill>
                <a:srgbClr val="FF0000"/>
              </a:solidFill>
              <a:sym typeface="+mn-ea"/>
            </a:endParaRPr>
          </a:p>
          <a:p>
            <a:r>
              <a:rPr lang="en-US" altLang="zh-CN" sz="1600" b="1">
                <a:solidFill>
                  <a:srgbClr val="FF0000"/>
                </a:solidFill>
                <a:sym typeface="+mn-ea"/>
              </a:rPr>
              <a:t>     </a:t>
            </a:r>
            <a:r>
              <a:rPr lang="zh-CN" altLang="en-US" sz="1600" b="1">
                <a:solidFill>
                  <a:srgbClr val="FF0000"/>
                </a:solidFill>
                <a:sym typeface="+mn-ea"/>
              </a:rPr>
              <a:t>那么，</a:t>
            </a:r>
            <a:r>
              <a:rPr lang="en-US" altLang="zh-CN" sz="1600" b="1">
                <a:solidFill>
                  <a:srgbClr val="FF0000"/>
                </a:solidFill>
                <a:sym typeface="+mn-ea"/>
              </a:rPr>
              <a:t>kakfa</a:t>
            </a:r>
            <a:r>
              <a:rPr lang="zh-CN" altLang="en-US" sz="1600" b="1">
                <a:solidFill>
                  <a:srgbClr val="FF0000"/>
                </a:solidFill>
                <a:sym typeface="+mn-ea"/>
              </a:rPr>
              <a:t>就会使用默认的DefaultPartitioner分区器进行分区。如果</a:t>
            </a:r>
            <a:r>
              <a:rPr lang="en-US" altLang="zh-CN" sz="1600" b="1">
                <a:solidFill>
                  <a:srgbClr val="FF0000"/>
                </a:solidFill>
                <a:sym typeface="+mn-ea"/>
              </a:rPr>
              <a:t>key</a:t>
            </a:r>
            <a:r>
              <a:rPr lang="zh-CN" altLang="en-US" sz="1600" b="1">
                <a:solidFill>
                  <a:srgbClr val="FF0000"/>
                </a:solidFill>
                <a:sym typeface="+mn-ea"/>
              </a:rPr>
              <a:t>不为</a:t>
            </a:r>
            <a:r>
              <a:rPr lang="en-US" altLang="zh-CN" sz="1600" b="1">
                <a:solidFill>
                  <a:srgbClr val="FF0000"/>
                </a:solidFill>
                <a:sym typeface="+mn-ea"/>
              </a:rPr>
              <a:t>null</a:t>
            </a:r>
            <a:r>
              <a:rPr lang="zh-CN" altLang="en-US" sz="1600" b="1">
                <a:solidFill>
                  <a:srgbClr val="FF0000"/>
                </a:solidFill>
                <a:sym typeface="+mn-ea"/>
              </a:rPr>
              <a:t>，那么就采用murmur2</a:t>
            </a:r>
            <a:r>
              <a:rPr lang="en-US" altLang="zh-CN" sz="1600" b="1">
                <a:solidFill>
                  <a:srgbClr val="FF0000"/>
                </a:solidFill>
                <a:sym typeface="+mn-ea"/>
              </a:rPr>
              <a:t>Hash </a:t>
            </a:r>
            <a:r>
              <a:rPr lang="zh-CN" altLang="en-US" sz="1600" b="1">
                <a:solidFill>
                  <a:srgbClr val="FF0000"/>
                </a:solidFill>
                <a:sym typeface="+mn-ea"/>
              </a:rPr>
              <a:t>算法对</a:t>
            </a:r>
            <a:r>
              <a:rPr lang="en-US" altLang="zh-CN" sz="1600" b="1">
                <a:solidFill>
                  <a:srgbClr val="FF0000"/>
                </a:solidFill>
                <a:sym typeface="+mn-ea"/>
              </a:rPr>
              <a:t>key</a:t>
            </a:r>
            <a:r>
              <a:rPr lang="zh-CN" altLang="en-US" sz="1600" b="1">
                <a:solidFill>
                  <a:srgbClr val="FF0000"/>
                </a:solidFill>
                <a:sym typeface="+mn-ea"/>
              </a:rPr>
              <a:t>进行</a:t>
            </a:r>
            <a:r>
              <a:rPr lang="en-US" altLang="zh-CN" sz="1600" b="1">
                <a:solidFill>
                  <a:srgbClr val="FF0000"/>
                </a:solidFill>
                <a:sym typeface="+mn-ea"/>
              </a:rPr>
              <a:t>hash</a:t>
            </a:r>
            <a:r>
              <a:rPr lang="zh-CN" altLang="en-US" sz="1600" b="1">
                <a:solidFill>
                  <a:srgbClr val="FF0000"/>
                </a:solidFill>
                <a:sym typeface="+mn-ea"/>
              </a:rPr>
              <a:t>值的提取，然后</a:t>
            </a:r>
            <a:r>
              <a:rPr lang="en-US" altLang="zh-CN" sz="1600" b="1">
                <a:solidFill>
                  <a:srgbClr val="FF0000"/>
                </a:solidFill>
                <a:sym typeface="+mn-ea"/>
              </a:rPr>
              <a:t>%</a:t>
            </a:r>
            <a:r>
              <a:rPr lang="zh-CN" altLang="en-US" sz="1600" b="1">
                <a:solidFill>
                  <a:srgbClr val="FF0000"/>
                </a:solidFill>
                <a:sym typeface="+mn-ea"/>
              </a:rPr>
              <a:t>我们的分区数量。如果分区数不变，比如就是</a:t>
            </a:r>
            <a:r>
              <a:rPr lang="en-US" altLang="zh-CN" sz="1600" b="1">
                <a:solidFill>
                  <a:srgbClr val="FF0000"/>
                </a:solidFill>
                <a:sym typeface="+mn-ea"/>
              </a:rPr>
              <a:t>3</a:t>
            </a:r>
            <a:r>
              <a:rPr lang="zh-CN" altLang="en-US" sz="1600" b="1">
                <a:solidFill>
                  <a:srgbClr val="FF0000"/>
                </a:solidFill>
                <a:sym typeface="+mn-ea"/>
              </a:rPr>
              <a:t>，那么相同的</a:t>
            </a:r>
            <a:r>
              <a:rPr lang="en-US" altLang="zh-CN" sz="1600" b="1">
                <a:solidFill>
                  <a:srgbClr val="FF0000"/>
                </a:solidFill>
                <a:sym typeface="+mn-ea"/>
              </a:rPr>
              <a:t>key</a:t>
            </a:r>
            <a:r>
              <a:rPr lang="zh-CN" altLang="en-US" sz="1600" b="1">
                <a:solidFill>
                  <a:srgbClr val="FF0000"/>
                </a:solidFill>
                <a:sym typeface="+mn-ea"/>
              </a:rPr>
              <a:t>一定都会进入同一个分区，因为murmur2</a:t>
            </a:r>
            <a:r>
              <a:rPr lang="en-US" altLang="zh-CN" sz="1600" b="1">
                <a:solidFill>
                  <a:srgbClr val="FF0000"/>
                </a:solidFill>
                <a:sym typeface="+mn-ea"/>
              </a:rPr>
              <a:t>Hash </a:t>
            </a:r>
            <a:r>
              <a:rPr lang="zh-CN" altLang="en-US" sz="1600" b="1">
                <a:solidFill>
                  <a:srgbClr val="FF0000"/>
                </a:solidFill>
                <a:sym typeface="+mn-ea"/>
              </a:rPr>
              <a:t>得到的</a:t>
            </a:r>
            <a:r>
              <a:rPr lang="en-US" altLang="zh-CN" sz="1600" b="1">
                <a:solidFill>
                  <a:srgbClr val="FF0000"/>
                </a:solidFill>
                <a:sym typeface="+mn-ea"/>
              </a:rPr>
              <a:t>hash</a:t>
            </a:r>
            <a:r>
              <a:rPr lang="zh-CN" altLang="en-US" sz="1600" b="1">
                <a:solidFill>
                  <a:srgbClr val="FF0000"/>
                </a:solidFill>
                <a:sym typeface="+mn-ea"/>
              </a:rPr>
              <a:t>值是一样的，</a:t>
            </a:r>
            <a:r>
              <a:rPr lang="en-US" altLang="zh-CN" sz="1600" b="1">
                <a:solidFill>
                  <a:srgbClr val="FF0000"/>
                </a:solidFill>
                <a:sym typeface="+mn-ea"/>
              </a:rPr>
              <a:t>%3</a:t>
            </a:r>
            <a:r>
              <a:rPr lang="zh-CN" altLang="en-US" sz="1600" b="1">
                <a:solidFill>
                  <a:srgbClr val="FF0000"/>
                </a:solidFill>
                <a:sym typeface="+mn-ea"/>
              </a:rPr>
              <a:t>也是一样的，所以</a:t>
            </a:r>
            <a:r>
              <a:rPr lang="en-US" altLang="zh-CN" sz="1600" b="1">
                <a:solidFill>
                  <a:srgbClr val="FF0000"/>
                </a:solidFill>
                <a:sym typeface="+mn-ea"/>
              </a:rPr>
              <a:t>key</a:t>
            </a:r>
            <a:r>
              <a:rPr lang="zh-CN" altLang="en-US" sz="1600" b="1">
                <a:solidFill>
                  <a:srgbClr val="FF0000"/>
                </a:solidFill>
                <a:sym typeface="+mn-ea"/>
              </a:rPr>
              <a:t>相同的消息得到的分区号一样的。</a:t>
            </a:r>
            <a:r>
              <a:rPr lang="en-US" altLang="zh-CN" sz="1600" b="1">
                <a:solidFill>
                  <a:srgbClr val="FF0000"/>
                </a:solidFill>
                <a:sym typeface="+mn-ea"/>
              </a:rPr>
              <a:t> </a:t>
            </a:r>
            <a:r>
              <a:rPr lang="zh-CN" altLang="en-US" sz="1600" b="1">
                <a:solidFill>
                  <a:srgbClr val="FF0000"/>
                </a:solidFill>
                <a:sym typeface="+mn-ea"/>
              </a:rPr>
              <a:t>如果我们将分区增加到</a:t>
            </a:r>
            <a:r>
              <a:rPr lang="en-US" altLang="zh-CN" sz="1600" b="1">
                <a:solidFill>
                  <a:srgbClr val="FF0000"/>
                </a:solidFill>
                <a:sym typeface="+mn-ea"/>
              </a:rPr>
              <a:t>5</a:t>
            </a:r>
            <a:r>
              <a:rPr lang="zh-CN" altLang="en-US" sz="1600" b="1">
                <a:solidFill>
                  <a:srgbClr val="FF0000"/>
                </a:solidFill>
                <a:sym typeface="+mn-ea"/>
              </a:rPr>
              <a:t>个，那么相同</a:t>
            </a:r>
            <a:r>
              <a:rPr lang="en-US" altLang="zh-CN" sz="1600" b="1">
                <a:solidFill>
                  <a:srgbClr val="FF0000"/>
                </a:solidFill>
                <a:sym typeface="+mn-ea"/>
              </a:rPr>
              <a:t>key</a:t>
            </a:r>
            <a:r>
              <a:rPr lang="zh-CN" altLang="en-US" sz="1600" b="1">
                <a:solidFill>
                  <a:srgbClr val="FF0000"/>
                </a:solidFill>
                <a:sym typeface="+mn-ea"/>
              </a:rPr>
              <a:t>，在</a:t>
            </a:r>
            <a:r>
              <a:rPr lang="en-US" altLang="zh-CN" sz="1600" b="1">
                <a:solidFill>
                  <a:srgbClr val="FF0000"/>
                </a:solidFill>
                <a:sym typeface="+mn-ea"/>
              </a:rPr>
              <a:t>3</a:t>
            </a:r>
            <a:r>
              <a:rPr lang="zh-CN" altLang="en-US" sz="1600" b="1">
                <a:solidFill>
                  <a:srgbClr val="FF0000"/>
                </a:solidFill>
                <a:sym typeface="+mn-ea"/>
              </a:rPr>
              <a:t>个分区和</a:t>
            </a:r>
            <a:r>
              <a:rPr lang="en-US" altLang="zh-CN" sz="1600" b="1">
                <a:solidFill>
                  <a:srgbClr val="FF0000"/>
                </a:solidFill>
                <a:sym typeface="+mn-ea"/>
              </a:rPr>
              <a:t>5</a:t>
            </a:r>
            <a:r>
              <a:rPr lang="zh-CN" altLang="en-US" sz="1600" b="1">
                <a:solidFill>
                  <a:srgbClr val="FF0000"/>
                </a:solidFill>
                <a:sym typeface="+mn-ea"/>
              </a:rPr>
              <a:t>个分区的场景下，可能会分配到不同的分区，因为murmur2</a:t>
            </a:r>
            <a:r>
              <a:rPr lang="en-US" altLang="zh-CN" sz="1600" b="1">
                <a:solidFill>
                  <a:srgbClr val="FF0000"/>
                </a:solidFill>
                <a:sym typeface="+mn-ea"/>
              </a:rPr>
              <a:t>Hash </a:t>
            </a:r>
            <a:r>
              <a:rPr lang="zh-CN" altLang="en-US" sz="1600" b="1">
                <a:solidFill>
                  <a:srgbClr val="FF0000"/>
                </a:solidFill>
                <a:sym typeface="+mn-ea"/>
              </a:rPr>
              <a:t>一样的，但是一个是</a:t>
            </a:r>
            <a:r>
              <a:rPr lang="en-US" altLang="zh-CN" sz="1600" b="1">
                <a:solidFill>
                  <a:srgbClr val="FF0000"/>
                </a:solidFill>
                <a:sym typeface="+mn-ea"/>
              </a:rPr>
              <a:t> %3</a:t>
            </a:r>
            <a:r>
              <a:rPr lang="zh-CN" altLang="en-US" sz="1600" b="1">
                <a:solidFill>
                  <a:srgbClr val="FF0000"/>
                </a:solidFill>
                <a:sym typeface="+mn-ea"/>
              </a:rPr>
              <a:t>，一个是</a:t>
            </a:r>
            <a:r>
              <a:rPr lang="en-US" altLang="zh-CN" sz="1600" b="1">
                <a:solidFill>
                  <a:srgbClr val="FF0000"/>
                </a:solidFill>
                <a:sym typeface="+mn-ea"/>
              </a:rPr>
              <a:t>%5,</a:t>
            </a:r>
            <a:r>
              <a:rPr lang="zh-CN" altLang="en-US" sz="1600" b="1">
                <a:solidFill>
                  <a:srgbClr val="FF0000"/>
                </a:solidFill>
                <a:sym typeface="+mn-ea"/>
              </a:rPr>
              <a:t>。所以，我们在增加分区的时候，要考虑业务场景，是否要求同样的</a:t>
            </a:r>
            <a:r>
              <a:rPr lang="en-US" altLang="zh-CN" sz="1600" b="1">
                <a:solidFill>
                  <a:srgbClr val="FF0000"/>
                </a:solidFill>
                <a:sym typeface="+mn-ea"/>
              </a:rPr>
              <a:t>key</a:t>
            </a:r>
            <a:r>
              <a:rPr lang="zh-CN" altLang="en-US" sz="1600" b="1">
                <a:solidFill>
                  <a:srgbClr val="FF0000"/>
                </a:solidFill>
                <a:sym typeface="+mn-ea"/>
              </a:rPr>
              <a:t>在分区增加的场景下依然不改变分区号。</a:t>
            </a:r>
            <a:r>
              <a:rPr lang="en-US" altLang="zh-CN" sz="1600" b="1">
                <a:solidFill>
                  <a:srgbClr val="FF0000"/>
                </a:solidFill>
                <a:sym typeface="+mn-ea"/>
              </a:rPr>
              <a:t> key</a:t>
            </a:r>
            <a:r>
              <a:rPr lang="zh-CN" altLang="en-US" sz="1600" b="1">
                <a:solidFill>
                  <a:srgbClr val="FF0000"/>
                </a:solidFill>
                <a:sym typeface="+mn-ea"/>
              </a:rPr>
              <a:t>为</a:t>
            </a:r>
            <a:r>
              <a:rPr lang="en-US" altLang="zh-CN" sz="1600" b="1">
                <a:solidFill>
                  <a:srgbClr val="FF0000"/>
                </a:solidFill>
                <a:sym typeface="+mn-ea"/>
              </a:rPr>
              <a:t>null</a:t>
            </a:r>
            <a:r>
              <a:rPr lang="zh-CN" altLang="en-US" sz="1600" b="1">
                <a:solidFill>
                  <a:srgbClr val="FF0000"/>
                </a:solidFill>
                <a:sym typeface="+mn-ea"/>
              </a:rPr>
              <a:t>的时候，我们在下一个面试题里去说。</a:t>
            </a:r>
            <a:endParaRPr lang="zh-CN" altLang="en-US" sz="1600" b="1">
              <a:solidFill>
                <a:srgbClr val="FF0000"/>
              </a:solidFill>
              <a:sym typeface="+mn-ea"/>
            </a:endParaRPr>
          </a:p>
          <a:p>
            <a:r>
              <a:rPr lang="en-US" altLang="zh-CN" sz="1600" b="1">
                <a:solidFill>
                  <a:srgbClr val="FF0000"/>
                </a:solidFill>
                <a:sym typeface="+mn-ea"/>
              </a:rPr>
              <a:t>2. </a:t>
            </a:r>
            <a:r>
              <a:rPr lang="zh-CN" altLang="en-US" sz="1600" b="1">
                <a:solidFill>
                  <a:srgbClr val="FF0000"/>
                </a:solidFill>
                <a:sym typeface="+mn-ea"/>
              </a:rPr>
              <a:t>如果我们在进行消息组装的时候，指定了分区号，如：ProducerRecord record = new ProducerRecord("test-topic",</a:t>
            </a:r>
            <a:r>
              <a:rPr lang="en-US" altLang="zh-CN" sz="1600" b="1">
                <a:solidFill>
                  <a:srgbClr val="FF0000"/>
                </a:solidFill>
                <a:sym typeface="+mn-ea"/>
              </a:rPr>
              <a:t>1</a:t>
            </a:r>
            <a:r>
              <a:rPr lang="zh-CN" altLang="en-US" sz="1600" b="1">
                <a:solidFill>
                  <a:srgbClr val="FF0000"/>
                </a:solidFill>
                <a:sym typeface="+mn-ea"/>
              </a:rPr>
              <a:t>，</a:t>
            </a:r>
            <a:endParaRPr lang="zh-CN" altLang="en-US" sz="1600" b="1">
              <a:solidFill>
                <a:srgbClr val="FF0000"/>
              </a:solidFill>
              <a:sym typeface="+mn-ea"/>
            </a:endParaRPr>
          </a:p>
          <a:p>
            <a:r>
              <a:rPr lang="zh-CN" altLang="en-US" sz="1600" b="1">
                <a:solidFill>
                  <a:srgbClr val="FF0000"/>
                </a:solidFill>
                <a:sym typeface="+mn-ea"/>
              </a:rPr>
              <a:t>                    "key-" + i,</a:t>
            </a:r>
            <a:endParaRPr lang="zh-CN" altLang="en-US" sz="1600" b="1">
              <a:solidFill>
                <a:srgbClr val="FF0000"/>
              </a:solidFill>
              <a:sym typeface="+mn-ea"/>
            </a:endParaRPr>
          </a:p>
          <a:p>
            <a:r>
              <a:rPr lang="zh-CN" altLang="en-US" sz="1600" b="1">
                <a:solidFill>
                  <a:srgbClr val="FF0000"/>
                </a:solidFill>
                <a:sym typeface="+mn-ea"/>
              </a:rPr>
              <a:t>                    s);</a:t>
            </a:r>
            <a:endParaRPr lang="zh-CN" altLang="en-US" sz="1600" b="1">
              <a:solidFill>
                <a:srgbClr val="FF0000"/>
              </a:solidFill>
              <a:sym typeface="+mn-ea"/>
            </a:endParaRPr>
          </a:p>
          <a:p>
            <a:r>
              <a:rPr lang="en-US" altLang="zh-CN" sz="1600" b="1">
                <a:solidFill>
                  <a:srgbClr val="FF0000"/>
                </a:solidFill>
                <a:sym typeface="+mn-ea"/>
              </a:rPr>
              <a:t>    </a:t>
            </a:r>
            <a:r>
              <a:rPr lang="zh-CN" altLang="en-US" sz="1600" b="1">
                <a:solidFill>
                  <a:srgbClr val="FF0000"/>
                </a:solidFill>
                <a:sym typeface="+mn-ea"/>
              </a:rPr>
              <a:t>那么，</a:t>
            </a:r>
            <a:r>
              <a:rPr lang="en-US" altLang="zh-CN" sz="1600" b="1">
                <a:solidFill>
                  <a:srgbClr val="FF0000"/>
                </a:solidFill>
                <a:sym typeface="+mn-ea"/>
              </a:rPr>
              <a:t>kafka</a:t>
            </a:r>
            <a:r>
              <a:rPr lang="zh-CN" altLang="en-US" sz="1600" b="1">
                <a:solidFill>
                  <a:srgbClr val="FF0000"/>
                </a:solidFill>
                <a:sym typeface="+mn-ea"/>
              </a:rPr>
              <a:t>就不会使用分区器。</a:t>
            </a:r>
            <a:endParaRPr lang="zh-CN" altLang="en-US" sz="1600" b="1">
              <a:solidFill>
                <a:srgbClr val="FF0000"/>
              </a:solidFill>
              <a:sym typeface="+mn-ea"/>
            </a:endParaRPr>
          </a:p>
          <a:p>
            <a:endParaRPr lang="zh-CN" altLang="en-US" sz="16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面试题四：发送到</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key</a:t>
            </a:r>
            <a:r>
              <a:rPr lang="zh-CN" altLang="en-US" sz="2400" b="1" dirty="0">
                <a:solidFill>
                  <a:srgbClr val="002060"/>
                </a:solidFill>
                <a:latin typeface="微软雅黑" panose="020B0503020204020204" pitchFamily="34" charset="-122"/>
                <a:ea typeface="微软雅黑" panose="020B0503020204020204" pitchFamily="34" charset="-122"/>
              </a:rPr>
              <a:t>为</a:t>
            </a:r>
            <a:r>
              <a:rPr lang="en-US" altLang="zh-CN" sz="2400" b="1" dirty="0">
                <a:solidFill>
                  <a:srgbClr val="002060"/>
                </a:solidFill>
                <a:latin typeface="微软雅黑" panose="020B0503020204020204" pitchFamily="34" charset="-122"/>
                <a:ea typeface="微软雅黑" panose="020B0503020204020204" pitchFamily="34" charset="-122"/>
              </a:rPr>
              <a:t>null</a:t>
            </a:r>
            <a:r>
              <a:rPr lang="zh-CN" altLang="en-US" sz="2400" b="1" dirty="0">
                <a:solidFill>
                  <a:srgbClr val="002060"/>
                </a:solidFill>
                <a:latin typeface="微软雅黑" panose="020B0503020204020204" pitchFamily="34" charset="-122"/>
                <a:ea typeface="微软雅黑" panose="020B0503020204020204" pitchFamily="34" charset="-122"/>
              </a:rPr>
              <a:t>，默认情况下，</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怎么处理</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85800" y="1110615"/>
            <a:ext cx="10974705" cy="2306955"/>
          </a:xfrm>
          <a:prstGeom prst="rect">
            <a:avLst/>
          </a:prstGeom>
          <a:noFill/>
        </p:spPr>
        <p:txBody>
          <a:bodyPr wrap="square" rtlCol="0">
            <a:spAutoFit/>
          </a:bodyPr>
          <a:p>
            <a:r>
              <a:rPr lang="zh-CN" altLang="en-US"/>
              <a:t>默认情况下，</a:t>
            </a:r>
            <a:r>
              <a:rPr lang="en-US" altLang="zh-CN"/>
              <a:t>kafka</a:t>
            </a:r>
            <a:r>
              <a:rPr lang="zh-CN" altLang="en-US"/>
              <a:t>采用的</a:t>
            </a:r>
            <a:r>
              <a:rPr lang="en-US" altLang="zh-CN"/>
              <a:t> default</a:t>
            </a:r>
            <a:r>
              <a:rPr lang="zh-CN" altLang="en-US"/>
              <a:t>的分区器进行消息的分区，如果</a:t>
            </a:r>
            <a:r>
              <a:rPr lang="en-US" altLang="zh-CN"/>
              <a:t>key</a:t>
            </a:r>
            <a:r>
              <a:rPr lang="zh-CN" altLang="en-US"/>
              <a:t>为</a:t>
            </a:r>
            <a:r>
              <a:rPr lang="en-US" altLang="zh-CN"/>
              <a:t>null</a:t>
            </a:r>
            <a:r>
              <a:rPr lang="zh-CN" altLang="en-US"/>
              <a:t>那么</a:t>
            </a:r>
            <a:r>
              <a:rPr lang="en-US" altLang="zh-CN"/>
              <a:t>default</a:t>
            </a:r>
            <a:r>
              <a:rPr lang="zh-CN" altLang="en-US"/>
              <a:t>分区去会调用stickyPartitionCache的</a:t>
            </a:r>
            <a:r>
              <a:rPr lang="en-US" altLang="zh-CN"/>
              <a:t>partion</a:t>
            </a:r>
            <a:r>
              <a:rPr lang="zh-CN" altLang="en-US"/>
              <a:t>方法进行</a:t>
            </a:r>
            <a:r>
              <a:rPr lang="en-US" altLang="zh-CN"/>
              <a:t>nullkey</a:t>
            </a:r>
            <a:r>
              <a:rPr lang="zh-CN" altLang="en-US"/>
              <a:t>的分区操作。</a:t>
            </a:r>
            <a:endParaRPr lang="zh-CN" altLang="en-US"/>
          </a:p>
          <a:p>
            <a:endParaRPr lang="zh-CN" altLang="en-US"/>
          </a:p>
          <a:p>
            <a:r>
              <a:rPr lang="zh-CN" altLang="en-US"/>
              <a:t>对于</a:t>
            </a:r>
            <a:r>
              <a:rPr lang="en-US" altLang="zh-CN"/>
              <a:t>null key</a:t>
            </a:r>
            <a:r>
              <a:rPr lang="zh-CN" altLang="en-US"/>
              <a:t>的消息，</a:t>
            </a:r>
            <a:r>
              <a:rPr lang="en-US" altLang="zh-CN"/>
              <a:t>kafka</a:t>
            </a:r>
            <a:r>
              <a:rPr lang="zh-CN" altLang="en-US"/>
              <a:t>会从可用的分区里进行分区的挑选，不是全分区的轮询，所谓的nextPartition，指的是可用的分区。</a:t>
            </a:r>
            <a:endParaRPr lang="zh-CN" altLang="en-US"/>
          </a:p>
          <a:p>
            <a:endParaRPr lang="zh-CN" altLang="en-US"/>
          </a:p>
          <a:p>
            <a:r>
              <a:rPr lang="en-US" altLang="zh-CN"/>
              <a:t>==============================================</a:t>
            </a:r>
            <a:endParaRPr lang="en-US" altLang="zh-CN"/>
          </a:p>
          <a:p>
            <a:r>
              <a:rPr lang="zh-CN" altLang="en-US" b="1"/>
              <a:t>对于</a:t>
            </a:r>
            <a:r>
              <a:rPr lang="en-US" altLang="zh-CN" b="1"/>
              <a:t>null key</a:t>
            </a:r>
            <a:r>
              <a:rPr lang="zh-CN" altLang="en-US" b="1"/>
              <a:t>，如果我们想要将</a:t>
            </a:r>
            <a:r>
              <a:rPr lang="en-US" altLang="zh-CN" b="1"/>
              <a:t>nullkey</a:t>
            </a:r>
            <a:r>
              <a:rPr lang="zh-CN" altLang="en-US" b="1"/>
              <a:t>的消息发送到指定分区，我们需要自己创建分区器。</a:t>
            </a:r>
            <a:endParaRPr lang="en-US" altLang="zh-CN"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面试题五：</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生产者如何确保消息发送成功，并且还要保证高吞吐量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31190" y="1056005"/>
            <a:ext cx="11303635" cy="3138170"/>
          </a:xfrm>
          <a:prstGeom prst="rect">
            <a:avLst/>
          </a:prstGeom>
          <a:noFill/>
        </p:spPr>
        <p:txBody>
          <a:bodyPr wrap="square" rtlCol="0">
            <a:spAutoFit/>
          </a:bodyPr>
          <a:p>
            <a:r>
              <a:rPr lang="en-US" altLang="zh-CN"/>
              <a:t>1. </a:t>
            </a:r>
            <a:r>
              <a:rPr lang="zh-CN" altLang="en-US"/>
              <a:t>我们在消息拦截器的一个onAcknowledgement方法，只要你发送消息，就能够返回消息的一些</a:t>
            </a:r>
            <a:r>
              <a:rPr lang="en-US" altLang="zh-CN"/>
              <a:t>offset</a:t>
            </a:r>
            <a:r>
              <a:rPr lang="zh-CN" altLang="en-US"/>
              <a:t>等信息，只要收到这些信息就说明发送成了。不推荐，因为这样会非常的损耗性能，吞吐量不能够得到保证。</a:t>
            </a:r>
            <a:endParaRPr lang="zh-CN" altLang="en-US"/>
          </a:p>
          <a:p>
            <a:endParaRPr lang="zh-CN" altLang="en-US"/>
          </a:p>
          <a:p>
            <a:r>
              <a:rPr lang="en-US" altLang="zh-CN"/>
              <a:t>2. </a:t>
            </a:r>
            <a:r>
              <a:rPr lang="zh-CN" altLang="en-US"/>
              <a:t>发送消息的</a:t>
            </a:r>
            <a:r>
              <a:rPr lang="en-US" altLang="zh-CN"/>
              <a:t>send</a:t>
            </a:r>
            <a:r>
              <a:rPr lang="zh-CN" altLang="en-US"/>
              <a:t>方法，我们已经使用过了，这个</a:t>
            </a:r>
            <a:r>
              <a:rPr lang="en-US" altLang="zh-CN"/>
              <a:t>send</a:t>
            </a:r>
            <a:r>
              <a:rPr lang="zh-CN" altLang="en-US"/>
              <a:t>方法有一个 Future&lt;RecordMetadata&gt;返回值类型，可以接受异步线程的执行结果，我们可以通过</a:t>
            </a:r>
            <a:r>
              <a:rPr lang="en-US" altLang="zh-CN"/>
              <a:t>future</a:t>
            </a:r>
            <a:r>
              <a:rPr lang="zh-CN" altLang="en-US"/>
              <a:t>的</a:t>
            </a:r>
            <a:r>
              <a:rPr lang="en-US" altLang="zh-CN"/>
              <a:t>get</a:t>
            </a:r>
            <a:r>
              <a:rPr lang="zh-CN" altLang="en-US"/>
              <a:t>方法，等待每一条消息的发送结果，但是这样无疑是性能非常低下的。</a:t>
            </a:r>
            <a:endParaRPr lang="zh-CN" altLang="en-US"/>
          </a:p>
          <a:p>
            <a:endParaRPr lang="zh-CN" altLang="en-US"/>
          </a:p>
          <a:p>
            <a:r>
              <a:rPr lang="en-US" altLang="zh-CN" b="1">
                <a:solidFill>
                  <a:srgbClr val="FF0000"/>
                </a:solidFill>
              </a:rPr>
              <a:t>3. </a:t>
            </a:r>
            <a:r>
              <a:rPr lang="zh-CN" altLang="en-US" b="1">
                <a:solidFill>
                  <a:srgbClr val="FF0000"/>
                </a:solidFill>
              </a:rPr>
              <a:t>如果不调用</a:t>
            </a:r>
            <a:r>
              <a:rPr lang="en-US" altLang="zh-CN" b="1">
                <a:solidFill>
                  <a:srgbClr val="FF0000"/>
                </a:solidFill>
              </a:rPr>
              <a:t>send</a:t>
            </a:r>
            <a:r>
              <a:rPr lang="zh-CN" altLang="en-US" b="1">
                <a:solidFill>
                  <a:srgbClr val="FF0000"/>
                </a:solidFill>
              </a:rPr>
              <a:t>方法返回的</a:t>
            </a:r>
            <a:r>
              <a:rPr lang="en-US" altLang="zh-CN" b="1">
                <a:solidFill>
                  <a:srgbClr val="FF0000"/>
                </a:solidFill>
              </a:rPr>
              <a:t>future</a:t>
            </a:r>
            <a:r>
              <a:rPr lang="zh-CN" altLang="en-US" b="1">
                <a:solidFill>
                  <a:srgbClr val="FF0000"/>
                </a:solidFill>
              </a:rPr>
              <a:t>的</a:t>
            </a:r>
            <a:r>
              <a:rPr lang="en-US" altLang="zh-CN" b="1">
                <a:solidFill>
                  <a:srgbClr val="FF0000"/>
                </a:solidFill>
              </a:rPr>
              <a:t>get</a:t>
            </a:r>
            <a:r>
              <a:rPr lang="zh-CN" altLang="en-US" b="1">
                <a:solidFill>
                  <a:srgbClr val="FF0000"/>
                </a:solidFill>
              </a:rPr>
              <a:t>方法，就会导致在异常的情况下，无法获取到异常信息，就会导致消息发送的失败，虽然不调用</a:t>
            </a:r>
            <a:r>
              <a:rPr lang="en-US" altLang="zh-CN" b="1">
                <a:solidFill>
                  <a:srgbClr val="FF0000"/>
                </a:solidFill>
              </a:rPr>
              <a:t>get</a:t>
            </a:r>
            <a:r>
              <a:rPr lang="zh-CN" altLang="en-US" b="1">
                <a:solidFill>
                  <a:srgbClr val="FF0000"/>
                </a:solidFill>
              </a:rPr>
              <a:t>方法是异步发送消息，有高的吞吐量，但是又不能保证</a:t>
            </a:r>
            <a:r>
              <a:rPr lang="en-US" altLang="zh-CN" b="1">
                <a:solidFill>
                  <a:srgbClr val="FF0000"/>
                </a:solidFill>
              </a:rPr>
              <a:t>kafka</a:t>
            </a:r>
            <a:r>
              <a:rPr lang="zh-CN" altLang="en-US" b="1">
                <a:solidFill>
                  <a:srgbClr val="FF0000"/>
                </a:solidFill>
              </a:rPr>
              <a:t>消息发送成功。因此，我们需要添加一个</a:t>
            </a:r>
            <a:r>
              <a:rPr lang="en-US" altLang="zh-CN" b="1">
                <a:solidFill>
                  <a:srgbClr val="FF0000"/>
                </a:solidFill>
              </a:rPr>
              <a:t>callback</a:t>
            </a:r>
            <a:r>
              <a:rPr lang="zh-CN" altLang="en-US" b="1">
                <a:solidFill>
                  <a:srgbClr val="FF0000"/>
                </a:solidFill>
              </a:rPr>
              <a:t>接口，当我们的消息有发送失败的时候，这个</a:t>
            </a:r>
            <a:r>
              <a:rPr lang="en-US" altLang="zh-CN" b="1">
                <a:solidFill>
                  <a:srgbClr val="FF0000"/>
                </a:solidFill>
              </a:rPr>
              <a:t>callback</a:t>
            </a:r>
            <a:r>
              <a:rPr lang="zh-CN" altLang="en-US" b="1">
                <a:solidFill>
                  <a:srgbClr val="FF0000"/>
                </a:solidFill>
              </a:rPr>
              <a:t>接口就能够起到它的作用，</a:t>
            </a:r>
            <a:r>
              <a:rPr lang="en-US" altLang="zh-CN" b="1">
                <a:solidFill>
                  <a:srgbClr val="FF0000"/>
                </a:solidFill>
              </a:rPr>
              <a:t>callback</a:t>
            </a:r>
            <a:r>
              <a:rPr lang="zh-CN" altLang="en-US" b="1">
                <a:solidFill>
                  <a:srgbClr val="FF0000"/>
                </a:solidFill>
              </a:rPr>
              <a:t>接口是异步回调机制。</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面试题六：你们</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acks</a:t>
            </a:r>
            <a:r>
              <a:rPr lang="zh-CN" altLang="en-US" sz="2400" b="1" dirty="0">
                <a:solidFill>
                  <a:srgbClr val="002060"/>
                </a:solidFill>
                <a:latin typeface="微软雅黑" panose="020B0503020204020204" pitchFamily="34" charset="-122"/>
                <a:ea typeface="微软雅黑" panose="020B0503020204020204" pitchFamily="34" charset="-122"/>
              </a:rPr>
              <a:t>参数怎么设置的？</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1995" y="1091565"/>
            <a:ext cx="11049635" cy="3969385"/>
          </a:xfrm>
          <a:prstGeom prst="rect">
            <a:avLst/>
          </a:prstGeom>
          <a:noFill/>
        </p:spPr>
        <p:txBody>
          <a:bodyPr wrap="square" rtlCol="0">
            <a:spAutoFit/>
          </a:bodyPr>
          <a:p>
            <a:r>
              <a:rPr lang="en-US" altLang="zh-CN"/>
              <a:t>Rabbitmq</a:t>
            </a:r>
            <a:r>
              <a:rPr lang="zh-CN" altLang="en-US"/>
              <a:t>的</a:t>
            </a:r>
            <a:r>
              <a:rPr lang="en-US" altLang="zh-CN"/>
              <a:t>ack</a:t>
            </a:r>
            <a:r>
              <a:rPr lang="zh-CN" altLang="en-US"/>
              <a:t>是我们消费者接收到消息以后，进行手动或者自动的消息确认。</a:t>
            </a:r>
            <a:r>
              <a:rPr lang="en-US" altLang="zh-CN"/>
              <a:t>Kafka</a:t>
            </a:r>
            <a:r>
              <a:rPr lang="zh-CN" altLang="en-US"/>
              <a:t>的</a:t>
            </a:r>
            <a:r>
              <a:rPr lang="en-US" altLang="zh-CN"/>
              <a:t>acks</a:t>
            </a:r>
            <a:r>
              <a:rPr lang="zh-CN" altLang="en-US"/>
              <a:t>这个参数是属于生产者的，</a:t>
            </a:r>
            <a:r>
              <a:rPr lang="en-US" altLang="zh-CN"/>
              <a:t>acks</a:t>
            </a:r>
            <a:r>
              <a:rPr lang="zh-CN" altLang="en-US"/>
              <a:t>为了将消息进行</a:t>
            </a:r>
            <a:r>
              <a:rPr lang="zh-CN" altLang="en-US" b="1">
                <a:solidFill>
                  <a:srgbClr val="FF0000"/>
                </a:solidFill>
              </a:rPr>
              <a:t>分区副本接收的一个接收结果返回。</a:t>
            </a:r>
            <a:endParaRPr lang="zh-CN" altLang="en-US" b="1">
              <a:solidFill>
                <a:srgbClr val="FF0000"/>
              </a:solidFill>
            </a:endParaRPr>
          </a:p>
          <a:p>
            <a:endParaRPr lang="zh-CN" altLang="en-US" b="1">
              <a:solidFill>
                <a:srgbClr val="FF0000"/>
              </a:solidFill>
            </a:endParaRPr>
          </a:p>
          <a:p>
            <a:r>
              <a:rPr lang="en-US" altLang="zh-CN" b="1">
                <a:solidFill>
                  <a:srgbClr val="FF0000"/>
                </a:solidFill>
              </a:rPr>
              <a:t>acks = 0 </a:t>
            </a:r>
            <a:r>
              <a:rPr lang="zh-CN" altLang="en-US" b="1">
                <a:solidFill>
                  <a:srgbClr val="FF0000"/>
                </a:solidFill>
              </a:rPr>
              <a:t>的时候，生产者不关心服务器是否接收到了消息，也就说，是否有消息副本的保存不关心，这时候，如果出现一些</a:t>
            </a:r>
            <a:r>
              <a:rPr lang="en-US" altLang="zh-CN" b="1">
                <a:solidFill>
                  <a:srgbClr val="FF0000"/>
                </a:solidFill>
              </a:rPr>
              <a:t>kafka</a:t>
            </a:r>
            <a:r>
              <a:rPr lang="zh-CN" altLang="en-US" b="1">
                <a:solidFill>
                  <a:srgbClr val="FF0000"/>
                </a:solidFill>
              </a:rPr>
              <a:t>服务异常的问题，就有可能导致消息的丢失，这种形式肯定是性能最高的，但是安全性最低的。这种场景，一般记录网站的点击量、页面的停留时间、视频点击量；</a:t>
            </a:r>
            <a:endParaRPr lang="zh-CN" altLang="en-US" b="1">
              <a:solidFill>
                <a:srgbClr val="FF0000"/>
              </a:solidFill>
            </a:endParaRPr>
          </a:p>
          <a:p>
            <a:endParaRPr lang="zh-CN" altLang="en-US" b="1">
              <a:solidFill>
                <a:srgbClr val="FF0000"/>
              </a:solidFill>
            </a:endParaRPr>
          </a:p>
          <a:p>
            <a:r>
              <a:rPr lang="en-US" altLang="zh-CN" b="1">
                <a:solidFill>
                  <a:srgbClr val="FF0000"/>
                </a:solidFill>
              </a:rPr>
              <a:t>acks = 1 </a:t>
            </a:r>
            <a:r>
              <a:rPr lang="zh-CN" altLang="en-US" b="1">
                <a:solidFill>
                  <a:srgbClr val="FF0000"/>
                </a:solidFill>
              </a:rPr>
              <a:t>默认的参数。只要集群的首领节点收到消息，就代表成功，相比于</a:t>
            </a:r>
            <a:r>
              <a:rPr lang="en-US" altLang="zh-CN" b="1">
                <a:solidFill>
                  <a:srgbClr val="FF0000"/>
                </a:solidFill>
              </a:rPr>
              <a:t>acks  =0 </a:t>
            </a:r>
            <a:r>
              <a:rPr lang="zh-CN" altLang="en-US" b="1">
                <a:solidFill>
                  <a:srgbClr val="FF0000"/>
                </a:solidFill>
              </a:rPr>
              <a:t>的吞吐量就会有所下降。</a:t>
            </a:r>
            <a:endParaRPr lang="zh-CN" altLang="en-US" b="1">
              <a:solidFill>
                <a:srgbClr val="FF0000"/>
              </a:solidFill>
            </a:endParaRPr>
          </a:p>
          <a:p>
            <a:endParaRPr lang="zh-CN" altLang="en-US" b="1">
              <a:solidFill>
                <a:srgbClr val="FF0000"/>
              </a:solidFill>
            </a:endParaRPr>
          </a:p>
          <a:p>
            <a:r>
              <a:rPr lang="en-US" altLang="zh-CN" b="1">
                <a:solidFill>
                  <a:srgbClr val="FF0000"/>
                </a:solidFill>
              </a:rPr>
              <a:t>acks = all </a:t>
            </a:r>
            <a:r>
              <a:rPr lang="zh-CN" altLang="en-US" b="1">
                <a:solidFill>
                  <a:srgbClr val="FF0000"/>
                </a:solidFill>
              </a:rPr>
              <a:t>或者</a:t>
            </a:r>
            <a:r>
              <a:rPr lang="en-US" altLang="zh-CN" b="1">
                <a:solidFill>
                  <a:srgbClr val="FF0000"/>
                </a:solidFill>
              </a:rPr>
              <a:t>acks=-1,</a:t>
            </a:r>
            <a:r>
              <a:rPr lang="zh-CN" altLang="en-US" b="1">
                <a:solidFill>
                  <a:srgbClr val="FF0000"/>
                </a:solidFill>
              </a:rPr>
              <a:t>参数下，必须所有的节点都收到消息，才能代表成功，这是最为安全的一种方式，也是延迟最高的（吞吐量</a:t>
            </a:r>
            <a:r>
              <a:rPr lang="en-US" altLang="zh-CN" b="1">
                <a:solidFill>
                  <a:srgbClr val="FF0000"/>
                </a:solidFill>
              </a:rPr>
              <a:t>)</a:t>
            </a:r>
            <a:r>
              <a:rPr lang="zh-CN" altLang="en-US" b="1">
                <a:solidFill>
                  <a:srgbClr val="FF0000"/>
                </a:solidFill>
              </a:rPr>
              <a:t>最低的一种方式。</a:t>
            </a:r>
            <a:endParaRPr lang="zh-CN" altLang="en-US" b="1">
              <a:solidFill>
                <a:srgbClr val="FF0000"/>
              </a:solidFill>
            </a:endParaRPr>
          </a:p>
          <a:p>
            <a:endParaRPr lang="zh-CN" altLang="en-US" b="1">
              <a:solidFill>
                <a:srgbClr val="FF0000"/>
              </a:solidFill>
            </a:endParaRPr>
          </a:p>
          <a:p>
            <a:r>
              <a:rPr lang="zh-CN" altLang="en-US" b="1">
                <a:solidFill>
                  <a:srgbClr val="FF0000"/>
                </a:solidFill>
              </a:rPr>
              <a:t>没有固定的选择。</a:t>
            </a:r>
            <a:endParaRPr lang="zh-CN" altLang="en-US" b="1">
              <a:solidFill>
                <a:srgbClr val="FF0000"/>
              </a:solidFill>
            </a:endParaRPr>
          </a:p>
          <a:p>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面试题七：</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的消息批次发送是怎么设计的？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0870" y="1027430"/>
            <a:ext cx="11049635" cy="1076325"/>
          </a:xfrm>
          <a:prstGeom prst="rect">
            <a:avLst/>
          </a:prstGeom>
          <a:noFill/>
        </p:spPr>
        <p:txBody>
          <a:bodyPr wrap="square" rtlCol="0">
            <a:spAutoFit/>
          </a:bodyPr>
          <a:p>
            <a:r>
              <a:rPr lang="en-US" altLang="zh-CN" sz="1600" b="1">
                <a:solidFill>
                  <a:schemeClr val="tx1"/>
                </a:solidFill>
              </a:rPr>
              <a:t>RabbitMq</a:t>
            </a:r>
            <a:r>
              <a:rPr lang="zh-CN" altLang="en-US" sz="1600" b="1">
                <a:solidFill>
                  <a:schemeClr val="tx1"/>
                </a:solidFill>
              </a:rPr>
              <a:t>想要通过</a:t>
            </a:r>
            <a:r>
              <a:rPr lang="en-US" altLang="zh-CN" sz="1600" b="1">
                <a:solidFill>
                  <a:schemeClr val="tx1"/>
                </a:solidFill>
              </a:rPr>
              <a:t>batch</a:t>
            </a:r>
            <a:r>
              <a:rPr lang="zh-CN" altLang="en-US" sz="1600" b="1">
                <a:solidFill>
                  <a:schemeClr val="tx1"/>
                </a:solidFill>
              </a:rPr>
              <a:t>的形式进行消息的发放，需要我们自己通过代码手动的组装消息批次，比如说我们发送</a:t>
            </a:r>
            <a:r>
              <a:rPr lang="en-US" altLang="zh-CN" sz="1600" b="1">
                <a:solidFill>
                  <a:schemeClr val="tx1"/>
                </a:solidFill>
              </a:rPr>
              <a:t>Object</a:t>
            </a:r>
            <a:r>
              <a:rPr lang="zh-CN" altLang="en-US" sz="1600" b="1">
                <a:solidFill>
                  <a:schemeClr val="tx1"/>
                </a:solidFill>
              </a:rPr>
              <a:t>对象，如果想要做成批次，我们需要组装一个</a:t>
            </a:r>
            <a:r>
              <a:rPr lang="en-US" altLang="zh-CN" sz="1600" b="1">
                <a:solidFill>
                  <a:schemeClr val="tx1"/>
                </a:solidFill>
              </a:rPr>
              <a:t>list Object</a:t>
            </a:r>
            <a:r>
              <a:rPr lang="zh-CN" altLang="en-US" sz="1600" b="1">
                <a:solidFill>
                  <a:schemeClr val="tx1"/>
                </a:solidFill>
              </a:rPr>
              <a:t>，这是</a:t>
            </a:r>
            <a:r>
              <a:rPr lang="en-US" altLang="zh-CN" sz="1600" b="1">
                <a:solidFill>
                  <a:schemeClr val="tx1"/>
                </a:solidFill>
              </a:rPr>
              <a:t>rabbitmq</a:t>
            </a:r>
            <a:r>
              <a:rPr lang="zh-CN" altLang="en-US" sz="1600" b="1">
                <a:solidFill>
                  <a:schemeClr val="tx1"/>
                </a:solidFill>
              </a:rPr>
              <a:t>的实现方式。</a:t>
            </a:r>
            <a:endParaRPr lang="zh-CN" altLang="en-US" sz="1600" b="1">
              <a:solidFill>
                <a:schemeClr val="tx1"/>
              </a:solidFill>
            </a:endParaRPr>
          </a:p>
          <a:p>
            <a:r>
              <a:rPr lang="zh-CN" altLang="en-US" sz="1600" b="1">
                <a:solidFill>
                  <a:schemeClr val="tx1"/>
                </a:solidFill>
              </a:rPr>
              <a:t>但是，</a:t>
            </a:r>
            <a:r>
              <a:rPr lang="en-US" altLang="zh-CN" sz="1600" b="1">
                <a:solidFill>
                  <a:schemeClr val="tx1"/>
                </a:solidFill>
              </a:rPr>
              <a:t>kafka</a:t>
            </a:r>
            <a:r>
              <a:rPr lang="zh-CN" altLang="en-US" sz="1600" b="1">
                <a:solidFill>
                  <a:schemeClr val="tx1"/>
                </a:solidFill>
              </a:rPr>
              <a:t>这个东西，他为了能够提升我们的整个</a:t>
            </a:r>
            <a:r>
              <a:rPr lang="en-US" altLang="zh-CN" sz="1600" b="1">
                <a:solidFill>
                  <a:schemeClr val="tx1"/>
                </a:solidFill>
              </a:rPr>
              <a:t>kafka</a:t>
            </a:r>
            <a:r>
              <a:rPr lang="zh-CN" altLang="en-US" sz="1600" b="1">
                <a:solidFill>
                  <a:schemeClr val="tx1"/>
                </a:solidFill>
              </a:rPr>
              <a:t>的发送的吞吐量，它内部设计了</a:t>
            </a:r>
            <a:r>
              <a:rPr lang="zh-CN" altLang="en-US" sz="1600" b="1">
                <a:solidFill>
                  <a:srgbClr val="FF0000"/>
                </a:solidFill>
              </a:rPr>
              <a:t>缓存，用于缓存我们的消息，当消息达到一个批次的时候（有时候消息没有组成一个批次的时候也能发送），才进行消息的发送。</a:t>
            </a:r>
            <a:endParaRPr lang="zh-CN" altLang="en-US" sz="1600" b="1">
              <a:solidFill>
                <a:srgbClr val="FF0000"/>
              </a:solidFill>
            </a:endParaRPr>
          </a:p>
        </p:txBody>
      </p:sp>
      <p:pic>
        <p:nvPicPr>
          <p:cNvPr id="7" name="图片 6"/>
          <p:cNvPicPr>
            <a:picLocks noChangeAspect="1"/>
          </p:cNvPicPr>
          <p:nvPr>
            <p:custDataLst>
              <p:tags r:id="rId2"/>
            </p:custDataLst>
          </p:nvPr>
        </p:nvPicPr>
        <p:blipFill>
          <a:blip r:embed="rId3"/>
          <a:stretch>
            <a:fillRect/>
          </a:stretch>
        </p:blipFill>
        <p:spPr>
          <a:xfrm>
            <a:off x="8214995" y="2263140"/>
            <a:ext cx="3977005" cy="2109470"/>
          </a:xfrm>
          <a:prstGeom prst="rect">
            <a:avLst/>
          </a:prstGeom>
        </p:spPr>
      </p:pic>
      <p:sp>
        <p:nvSpPr>
          <p:cNvPr id="9" name="文本框 8"/>
          <p:cNvSpPr txBox="1"/>
          <p:nvPr/>
        </p:nvSpPr>
        <p:spPr>
          <a:xfrm>
            <a:off x="454660" y="2103755"/>
            <a:ext cx="7760970" cy="3046095"/>
          </a:xfrm>
          <a:prstGeom prst="rect">
            <a:avLst/>
          </a:prstGeom>
          <a:noFill/>
        </p:spPr>
        <p:txBody>
          <a:bodyPr wrap="square" rtlCol="0">
            <a:spAutoFit/>
          </a:bodyPr>
          <a:p>
            <a:r>
              <a:rPr lang="en-US" altLang="zh-CN" sz="1600"/>
              <a:t>kafka</a:t>
            </a:r>
            <a:r>
              <a:rPr lang="zh-CN" altLang="en-US" sz="1600"/>
              <a:t>默认为生产者开辟了一个</a:t>
            </a:r>
            <a:r>
              <a:rPr lang="en-US" altLang="zh-CN" sz="1600"/>
              <a:t>32MB</a:t>
            </a:r>
            <a:r>
              <a:rPr lang="zh-CN" altLang="en-US" sz="1600"/>
              <a:t>的</a:t>
            </a:r>
            <a:r>
              <a:rPr lang="en-US" altLang="zh-CN" sz="1600" b="1">
                <a:solidFill>
                  <a:srgbClr val="FF0000"/>
                </a:solidFill>
              </a:rPr>
              <a:t>buffer.memory</a:t>
            </a:r>
            <a:r>
              <a:rPr lang="en-US" altLang="zh-CN" sz="1600"/>
              <a:t>, </a:t>
            </a:r>
            <a:r>
              <a:rPr lang="zh-CN" altLang="en-US" sz="1600"/>
              <a:t>用于存放</a:t>
            </a:r>
            <a:r>
              <a:rPr lang="zh-CN" altLang="en-US" sz="1600" b="1"/>
              <a:t>消息批次，从图中可以看到</a:t>
            </a:r>
            <a:r>
              <a:rPr lang="en-US" altLang="zh-CN" sz="1600" b="1"/>
              <a:t>ProducerBatch</a:t>
            </a:r>
            <a:r>
              <a:rPr lang="zh-CN" altLang="en-US" sz="1600" b="1"/>
              <a:t>就是我们的消息批次，默认情况下，</a:t>
            </a:r>
            <a:r>
              <a:rPr lang="en-US" altLang="zh-CN" sz="1600" b="1"/>
              <a:t>kafka</a:t>
            </a:r>
            <a:r>
              <a:rPr lang="zh-CN" altLang="en-US" sz="1600" b="1"/>
              <a:t>为每个消息批次通过</a:t>
            </a:r>
            <a:r>
              <a:rPr lang="en-US" altLang="zh-CN" sz="1600" b="1">
                <a:solidFill>
                  <a:srgbClr val="FF0000"/>
                </a:solidFill>
              </a:rPr>
              <a:t> batch.size</a:t>
            </a:r>
            <a:r>
              <a:rPr lang="zh-CN" altLang="en-US" sz="1600" b="1"/>
              <a:t>参数定义了默认</a:t>
            </a:r>
            <a:r>
              <a:rPr lang="en-US" altLang="zh-CN" sz="1600" b="1"/>
              <a:t>16kb</a:t>
            </a:r>
            <a:r>
              <a:rPr lang="zh-CN" altLang="en-US" sz="1600" b="1"/>
              <a:t>大小的消息批次。</a:t>
            </a:r>
            <a:endParaRPr lang="zh-CN" altLang="en-US" sz="1600" b="1"/>
          </a:p>
          <a:p>
            <a:r>
              <a:rPr lang="en-US" altLang="zh-CN" sz="1600" b="1"/>
              <a:t>--- </a:t>
            </a:r>
            <a:r>
              <a:rPr lang="zh-CN" altLang="en-US" sz="1600" b="1"/>
              <a:t>我可以修改者</a:t>
            </a:r>
            <a:r>
              <a:rPr lang="en-US" altLang="zh-CN" sz="1600" b="1"/>
              <a:t>buffer memory</a:t>
            </a:r>
            <a:r>
              <a:rPr lang="zh-CN" altLang="en-US" sz="1600" b="1"/>
              <a:t>和</a:t>
            </a:r>
            <a:r>
              <a:rPr lang="en-US" altLang="zh-CN" sz="1600" b="1"/>
              <a:t>batch size</a:t>
            </a:r>
            <a:r>
              <a:rPr lang="zh-CN" altLang="en-US" sz="1600" b="1"/>
              <a:t>吗？</a:t>
            </a:r>
            <a:r>
              <a:rPr lang="en-US" altLang="zh-CN" sz="1600" b="1"/>
              <a:t> </a:t>
            </a:r>
            <a:r>
              <a:rPr lang="zh-CN" altLang="en-US" sz="1600" b="1"/>
              <a:t>可以的，后续我给大家列举案例，说一下什么时候可以进行修改。</a:t>
            </a:r>
            <a:endParaRPr lang="zh-CN" altLang="en-US" sz="1600" b="1"/>
          </a:p>
          <a:p>
            <a:endParaRPr lang="zh-CN" altLang="en-US" sz="1600" b="1"/>
          </a:p>
          <a:p>
            <a:r>
              <a:rPr lang="en-US" altLang="zh-CN" sz="1600" b="1"/>
              <a:t>?? </a:t>
            </a:r>
            <a:r>
              <a:rPr lang="zh-CN" altLang="en-US" sz="1600" b="1"/>
              <a:t>我们演示过发送</a:t>
            </a:r>
            <a:r>
              <a:rPr lang="en-US" altLang="zh-CN" sz="1600" b="1"/>
              <a:t> 5</a:t>
            </a:r>
            <a:r>
              <a:rPr lang="zh-CN" altLang="en-US" sz="1600" b="1"/>
              <a:t>条消息，这</a:t>
            </a:r>
            <a:r>
              <a:rPr lang="en-US" altLang="zh-CN" sz="1600" b="1"/>
              <a:t>5</a:t>
            </a:r>
            <a:r>
              <a:rPr lang="zh-CN" altLang="en-US" sz="1600" b="1"/>
              <a:t>条消息，肯定没有到</a:t>
            </a:r>
            <a:r>
              <a:rPr lang="en-US" altLang="zh-CN" sz="1600" b="1"/>
              <a:t>16kb</a:t>
            </a:r>
            <a:r>
              <a:rPr lang="zh-CN" altLang="en-US" sz="1600" b="1"/>
              <a:t>，那为啥消费者能够收到这</a:t>
            </a:r>
            <a:r>
              <a:rPr lang="en-US" altLang="zh-CN" sz="1600" b="1"/>
              <a:t>5</a:t>
            </a:r>
            <a:r>
              <a:rPr lang="zh-CN" altLang="en-US" sz="1600" b="1"/>
              <a:t>条消息呢？我们还有一个参数叫做</a:t>
            </a:r>
            <a:r>
              <a:rPr lang="en-US" altLang="zh-CN" sz="1600" b="1"/>
              <a:t> linger.ms</a:t>
            </a:r>
            <a:r>
              <a:rPr lang="zh-CN" altLang="en-US" sz="1600" b="1"/>
              <a:t>，这个参数默认为</a:t>
            </a:r>
            <a:r>
              <a:rPr lang="en-US" altLang="zh-CN" sz="1600" b="1"/>
              <a:t>0</a:t>
            </a:r>
            <a:r>
              <a:rPr lang="zh-CN" altLang="en-US" sz="1600" b="1"/>
              <a:t>，当一个</a:t>
            </a:r>
            <a:r>
              <a:rPr lang="en-US" altLang="zh-CN" sz="1600" b="1">
                <a:sym typeface="+mn-ea"/>
              </a:rPr>
              <a:t>ProducerBatch</a:t>
            </a:r>
            <a:r>
              <a:rPr lang="zh-CN" altLang="en-US" sz="1600" b="1">
                <a:sym typeface="+mn-ea"/>
              </a:rPr>
              <a:t>初次接受到第一条消息后，需要等待多长时间，让其他消息加入这个</a:t>
            </a:r>
            <a:r>
              <a:rPr lang="en-US" altLang="zh-CN" sz="1600" b="1">
                <a:sym typeface="+mn-ea"/>
              </a:rPr>
              <a:t>batch</a:t>
            </a:r>
            <a:r>
              <a:rPr lang="zh-CN" altLang="en-US" sz="1600" b="1">
                <a:sym typeface="+mn-ea"/>
              </a:rPr>
              <a:t>。如</a:t>
            </a:r>
            <a:r>
              <a:rPr lang="en-US" altLang="zh-CN" sz="1600" b="1">
                <a:sym typeface="+mn-ea"/>
              </a:rPr>
              <a:t> </a:t>
            </a:r>
            <a:r>
              <a:rPr lang="zh-CN" altLang="en-US" sz="1600" b="1">
                <a:sym typeface="+mn-ea"/>
              </a:rPr>
              <a:t>将</a:t>
            </a:r>
            <a:r>
              <a:rPr lang="en-US" altLang="zh-CN" sz="1600" b="1">
                <a:sym typeface="+mn-ea"/>
              </a:rPr>
              <a:t> linger.ms = 10000</a:t>
            </a:r>
            <a:r>
              <a:rPr lang="zh-CN" altLang="en-US" sz="1600" b="1">
                <a:sym typeface="+mn-ea"/>
              </a:rPr>
              <a:t>，那么这个批次在达到</a:t>
            </a:r>
            <a:r>
              <a:rPr lang="en-US" altLang="zh-CN" sz="1600" b="1">
                <a:sym typeface="+mn-ea"/>
              </a:rPr>
              <a:t>16kb</a:t>
            </a:r>
            <a:r>
              <a:rPr lang="zh-CN" altLang="en-US" sz="1600" b="1">
                <a:sym typeface="+mn-ea"/>
              </a:rPr>
              <a:t>之前，会等待</a:t>
            </a:r>
            <a:r>
              <a:rPr lang="en-US" altLang="zh-CN" sz="1600" b="1">
                <a:sym typeface="+mn-ea"/>
              </a:rPr>
              <a:t>10s</a:t>
            </a:r>
            <a:r>
              <a:rPr lang="zh-CN" altLang="en-US" sz="1600" b="1">
                <a:sym typeface="+mn-ea"/>
              </a:rPr>
              <a:t>，如果</a:t>
            </a:r>
            <a:r>
              <a:rPr lang="en-US" altLang="zh-CN" sz="1600" b="1">
                <a:sym typeface="+mn-ea"/>
              </a:rPr>
              <a:t>10s</a:t>
            </a:r>
            <a:r>
              <a:rPr lang="zh-CN" altLang="en-US" sz="1600" b="1">
                <a:sym typeface="+mn-ea"/>
              </a:rPr>
              <a:t>内达到了</a:t>
            </a:r>
            <a:r>
              <a:rPr lang="en-US" altLang="zh-CN" sz="1600" b="1">
                <a:sym typeface="+mn-ea"/>
              </a:rPr>
              <a:t>16kb</a:t>
            </a:r>
            <a:r>
              <a:rPr lang="zh-CN" altLang="en-US" sz="1600" b="1">
                <a:sym typeface="+mn-ea"/>
              </a:rPr>
              <a:t>，那么就会立即发送，也就说，只要满足</a:t>
            </a:r>
            <a:r>
              <a:rPr lang="en-US" altLang="zh-CN" sz="1600" b="1">
                <a:sym typeface="+mn-ea"/>
              </a:rPr>
              <a:t>batch size</a:t>
            </a:r>
            <a:r>
              <a:rPr lang="zh-CN" altLang="en-US" sz="1600" b="1">
                <a:sym typeface="+mn-ea"/>
              </a:rPr>
              <a:t>和</a:t>
            </a:r>
            <a:r>
              <a:rPr lang="en-US" altLang="zh-CN" sz="1600" b="1">
                <a:sym typeface="+mn-ea"/>
              </a:rPr>
              <a:t>linger.ms</a:t>
            </a:r>
            <a:r>
              <a:rPr lang="zh-CN" altLang="en-US" sz="1600" b="1">
                <a:sym typeface="+mn-ea"/>
              </a:rPr>
              <a:t>中的任意一个条件，消息就会发送。</a:t>
            </a:r>
            <a:endParaRPr lang="zh-CN" altLang="en-US" sz="1600" b="1">
              <a:sym typeface="+mn-ea"/>
            </a:endParaRPr>
          </a:p>
        </p:txBody>
      </p:sp>
      <p:sp>
        <p:nvSpPr>
          <p:cNvPr id="11" name="文本框 10"/>
          <p:cNvSpPr txBox="1"/>
          <p:nvPr/>
        </p:nvSpPr>
        <p:spPr>
          <a:xfrm>
            <a:off x="448310" y="5149850"/>
            <a:ext cx="11403965" cy="1568450"/>
          </a:xfrm>
          <a:prstGeom prst="rect">
            <a:avLst/>
          </a:prstGeom>
          <a:noFill/>
        </p:spPr>
        <p:txBody>
          <a:bodyPr wrap="square" rtlCol="0">
            <a:spAutoFit/>
          </a:bodyPr>
          <a:p>
            <a:r>
              <a:rPr lang="en-US" altLang="zh-CN" sz="1600" b="1">
                <a:sym typeface="+mn-ea"/>
              </a:rPr>
              <a:t>linger.ms</a:t>
            </a:r>
            <a:r>
              <a:rPr lang="zh-CN" altLang="en-US" sz="1600" b="1">
                <a:sym typeface="+mn-ea"/>
              </a:rPr>
              <a:t>这个参数为</a:t>
            </a:r>
            <a:r>
              <a:rPr lang="en-US" altLang="zh-CN" sz="1600" b="1">
                <a:sym typeface="+mn-ea"/>
              </a:rPr>
              <a:t>0</a:t>
            </a:r>
            <a:r>
              <a:rPr lang="zh-CN" altLang="en-US" sz="1600" b="1">
                <a:sym typeface="+mn-ea"/>
              </a:rPr>
              <a:t>默认值，那是不是就代表默认情况下</a:t>
            </a:r>
            <a:r>
              <a:rPr lang="en-US" altLang="zh-CN" sz="1600" b="1">
                <a:sym typeface="+mn-ea"/>
              </a:rPr>
              <a:t> batch</a:t>
            </a:r>
            <a:r>
              <a:rPr lang="zh-CN" altLang="en-US" sz="1600" b="1">
                <a:sym typeface="+mn-ea"/>
              </a:rPr>
              <a:t>没用啊？也就说</a:t>
            </a:r>
            <a:r>
              <a:rPr lang="en-US" altLang="zh-CN" sz="1600" b="1">
                <a:sym typeface="+mn-ea"/>
              </a:rPr>
              <a:t>batch size</a:t>
            </a:r>
            <a:r>
              <a:rPr lang="zh-CN" altLang="en-US" sz="1600" b="1">
                <a:sym typeface="+mn-ea"/>
              </a:rPr>
              <a:t>设置多少都没用啊？</a:t>
            </a:r>
            <a:r>
              <a:rPr lang="en-US" altLang="zh-CN" sz="1600" b="1">
                <a:sym typeface="+mn-ea"/>
              </a:rPr>
              <a:t> </a:t>
            </a:r>
            <a:r>
              <a:rPr lang="zh-CN" altLang="en-US" sz="1600" b="1">
                <a:sym typeface="+mn-ea"/>
              </a:rPr>
              <a:t>不是这样的，我们可以想象一个场景，当同一时刻，有</a:t>
            </a:r>
            <a:r>
              <a:rPr lang="en-US" altLang="zh-CN" sz="1600" b="1">
                <a:sym typeface="+mn-ea"/>
              </a:rPr>
              <a:t>10kb</a:t>
            </a:r>
            <a:r>
              <a:rPr lang="zh-CN" altLang="en-US" sz="1600" b="1">
                <a:sym typeface="+mn-ea"/>
              </a:rPr>
              <a:t>的消息分别由很多个生产者同时进行了发送，那么这</a:t>
            </a:r>
            <a:r>
              <a:rPr lang="en-US" altLang="zh-CN" sz="1600" b="1">
                <a:sym typeface="+mn-ea"/>
              </a:rPr>
              <a:t>10kb</a:t>
            </a:r>
            <a:r>
              <a:rPr lang="zh-CN" altLang="en-US" sz="1600" b="1">
                <a:sym typeface="+mn-ea"/>
              </a:rPr>
              <a:t>的数据，就能够组成一个</a:t>
            </a:r>
            <a:r>
              <a:rPr lang="en-US" altLang="zh-CN" sz="1600" b="1">
                <a:sym typeface="+mn-ea"/>
              </a:rPr>
              <a:t> batch</a:t>
            </a:r>
            <a:r>
              <a:rPr lang="zh-CN" altLang="en-US" sz="1600" b="1">
                <a:sym typeface="+mn-ea"/>
              </a:rPr>
              <a:t>。</a:t>
            </a:r>
            <a:r>
              <a:rPr lang="en-US" altLang="zh-CN" sz="1600" b="1">
                <a:solidFill>
                  <a:srgbClr val="FF0000"/>
                </a:solidFill>
                <a:sym typeface="+mn-ea"/>
              </a:rPr>
              <a:t>batch</a:t>
            </a:r>
            <a:r>
              <a:rPr lang="zh-CN" altLang="en-US" sz="1600" b="1">
                <a:solidFill>
                  <a:srgbClr val="FF0000"/>
                </a:solidFill>
                <a:sym typeface="+mn-ea"/>
              </a:rPr>
              <a:t>在默认情况下，能够解决</a:t>
            </a:r>
            <a:r>
              <a:rPr lang="en-US" altLang="zh-CN" sz="1600" b="1">
                <a:solidFill>
                  <a:srgbClr val="FF0000"/>
                </a:solidFill>
                <a:sym typeface="+mn-ea"/>
              </a:rPr>
              <a:t>16kb</a:t>
            </a:r>
            <a:r>
              <a:rPr lang="zh-CN" altLang="en-US" sz="1600" b="1">
                <a:solidFill>
                  <a:srgbClr val="FF0000"/>
                </a:solidFill>
                <a:sym typeface="+mn-ea"/>
              </a:rPr>
              <a:t>的瞬时消息并发，将这瞬时并发的</a:t>
            </a:r>
            <a:r>
              <a:rPr lang="en-US" altLang="zh-CN" sz="1600" b="1">
                <a:solidFill>
                  <a:srgbClr val="FF0000"/>
                </a:solidFill>
                <a:sym typeface="+mn-ea"/>
              </a:rPr>
              <a:t>16kb</a:t>
            </a:r>
            <a:r>
              <a:rPr lang="zh-CN" altLang="en-US" sz="1600" b="1">
                <a:solidFill>
                  <a:srgbClr val="FF0000"/>
                </a:solidFill>
                <a:sym typeface="+mn-ea"/>
              </a:rPr>
              <a:t>的消息，组成一个批次进行发送。我们如果将</a:t>
            </a:r>
            <a:r>
              <a:rPr lang="en-US" altLang="zh-CN" sz="1600" b="1">
                <a:solidFill>
                  <a:srgbClr val="FF0000"/>
                </a:solidFill>
                <a:sym typeface="+mn-ea"/>
              </a:rPr>
              <a:t>linger.ms</a:t>
            </a:r>
            <a:r>
              <a:rPr lang="zh-CN" altLang="en-US" sz="1600" b="1">
                <a:solidFill>
                  <a:srgbClr val="FF0000"/>
                </a:solidFill>
                <a:sym typeface="+mn-ea"/>
              </a:rPr>
              <a:t>调整到大于</a:t>
            </a:r>
            <a:r>
              <a:rPr lang="en-US" altLang="zh-CN" sz="1600" b="1">
                <a:solidFill>
                  <a:srgbClr val="FF0000"/>
                </a:solidFill>
                <a:sym typeface="+mn-ea"/>
              </a:rPr>
              <a:t>0</a:t>
            </a:r>
            <a:r>
              <a:rPr lang="zh-CN" altLang="en-US" sz="1600" b="1">
                <a:solidFill>
                  <a:srgbClr val="FF0000"/>
                </a:solidFill>
                <a:sym typeface="+mn-ea"/>
              </a:rPr>
              <a:t>的值，比如</a:t>
            </a:r>
            <a:r>
              <a:rPr lang="en-US" altLang="zh-CN" sz="1600" b="1">
                <a:solidFill>
                  <a:srgbClr val="FF0000"/>
                </a:solidFill>
                <a:sym typeface="+mn-ea"/>
              </a:rPr>
              <a:t>1</a:t>
            </a:r>
            <a:r>
              <a:rPr lang="zh-CN" altLang="en-US" sz="1600" b="1">
                <a:solidFill>
                  <a:srgbClr val="FF0000"/>
                </a:solidFill>
                <a:sym typeface="+mn-ea"/>
              </a:rPr>
              <a:t>秒，那么我们的消息发送就会有最多</a:t>
            </a:r>
            <a:r>
              <a:rPr lang="en-US" altLang="zh-CN" sz="1600" b="1">
                <a:solidFill>
                  <a:srgbClr val="FF0000"/>
                </a:solidFill>
                <a:sym typeface="+mn-ea"/>
              </a:rPr>
              <a:t>1s</a:t>
            </a:r>
            <a:r>
              <a:rPr lang="zh-CN" altLang="en-US" sz="1600" b="1">
                <a:solidFill>
                  <a:srgbClr val="FF0000"/>
                </a:solidFill>
                <a:sym typeface="+mn-ea"/>
              </a:rPr>
              <a:t>的延迟。所以我们就需要考虑业务上的问题，延迟性能最大限度给多少？给你</a:t>
            </a:r>
            <a:r>
              <a:rPr lang="en-US" altLang="zh-CN" sz="1600" b="1">
                <a:solidFill>
                  <a:srgbClr val="FF0000"/>
                </a:solidFill>
                <a:sym typeface="+mn-ea"/>
              </a:rPr>
              <a:t>200ms</a:t>
            </a:r>
            <a:r>
              <a:rPr lang="zh-CN" altLang="en-US" sz="1600" b="1">
                <a:solidFill>
                  <a:srgbClr val="FF0000"/>
                </a:solidFill>
                <a:sym typeface="+mn-ea"/>
              </a:rPr>
              <a:t>延迟性；</a:t>
            </a:r>
            <a:r>
              <a:rPr lang="en-US" altLang="zh-CN" sz="1600" b="1">
                <a:solidFill>
                  <a:srgbClr val="FF0000"/>
                </a:solidFill>
                <a:sym typeface="+mn-ea"/>
              </a:rPr>
              <a:t> 200ms</a:t>
            </a:r>
            <a:r>
              <a:rPr lang="zh-CN" altLang="en-US" sz="1600" b="1">
                <a:solidFill>
                  <a:srgbClr val="FF0000"/>
                </a:solidFill>
                <a:sym typeface="+mn-ea"/>
              </a:rPr>
              <a:t>内，你的消息会不会超过</a:t>
            </a:r>
            <a:r>
              <a:rPr lang="en-US" altLang="zh-CN" sz="1600" b="1">
                <a:solidFill>
                  <a:srgbClr val="FF0000"/>
                </a:solidFill>
                <a:sym typeface="+mn-ea"/>
              </a:rPr>
              <a:t>16kb</a:t>
            </a:r>
            <a:r>
              <a:rPr lang="zh-CN" altLang="en-US" sz="1600" b="1">
                <a:solidFill>
                  <a:srgbClr val="FF0000"/>
                </a:solidFill>
                <a:sym typeface="+mn-ea"/>
              </a:rPr>
              <a:t>？会超过</a:t>
            </a:r>
            <a:r>
              <a:rPr lang="en-US" altLang="zh-CN" sz="1600" b="1">
                <a:solidFill>
                  <a:srgbClr val="FF0000"/>
                </a:solidFill>
                <a:sym typeface="+mn-ea"/>
              </a:rPr>
              <a:t>16kb</a:t>
            </a:r>
            <a:r>
              <a:rPr lang="zh-CN" altLang="en-US" sz="1600" b="1">
                <a:solidFill>
                  <a:srgbClr val="FF0000"/>
                </a:solidFill>
                <a:sym typeface="+mn-ea"/>
              </a:rPr>
              <a:t>；</a:t>
            </a:r>
            <a:r>
              <a:rPr lang="en-US" altLang="zh-CN" sz="1600" b="1">
                <a:solidFill>
                  <a:srgbClr val="FF0000"/>
                </a:solidFill>
                <a:sym typeface="+mn-ea"/>
              </a:rPr>
              <a:t> </a:t>
            </a:r>
            <a:r>
              <a:rPr lang="zh-CN" altLang="en-US" sz="1600" b="1">
                <a:solidFill>
                  <a:srgbClr val="FF0000"/>
                </a:solidFill>
                <a:sym typeface="+mn-ea"/>
              </a:rPr>
              <a:t>超的多吗？不太多，一倍左右吧；我们可以把</a:t>
            </a:r>
            <a:r>
              <a:rPr lang="en-US" altLang="zh-CN" sz="1600" b="1">
                <a:solidFill>
                  <a:srgbClr val="FF0000"/>
                </a:solidFill>
                <a:sym typeface="+mn-ea"/>
              </a:rPr>
              <a:t>batch size </a:t>
            </a:r>
            <a:r>
              <a:rPr lang="zh-CN" altLang="en-US" sz="1600" b="1">
                <a:solidFill>
                  <a:srgbClr val="FF0000"/>
                </a:solidFill>
                <a:sym typeface="+mn-ea"/>
              </a:rPr>
              <a:t>调整到</a:t>
            </a:r>
            <a:r>
              <a:rPr lang="en-US" altLang="zh-CN" sz="1600" b="1">
                <a:solidFill>
                  <a:srgbClr val="FF0000"/>
                </a:solidFill>
                <a:sym typeface="+mn-ea"/>
              </a:rPr>
              <a:t>32kb</a:t>
            </a:r>
            <a:r>
              <a:rPr lang="zh-CN" altLang="en-US" sz="1600" b="1">
                <a:solidFill>
                  <a:srgbClr val="FF0000"/>
                </a:solidFill>
                <a:sym typeface="+mn-ea"/>
              </a:rPr>
              <a:t>。</a:t>
            </a:r>
            <a:r>
              <a:rPr lang="en-US" altLang="zh-CN" sz="1600" b="1">
                <a:solidFill>
                  <a:srgbClr val="FF0000"/>
                </a:solidFill>
                <a:sym typeface="+mn-ea"/>
              </a:rPr>
              <a:t>200ms</a:t>
            </a:r>
            <a:r>
              <a:rPr lang="zh-CN" altLang="en-US" sz="1600" b="1">
                <a:solidFill>
                  <a:srgbClr val="FF0000"/>
                </a:solidFill>
                <a:sym typeface="+mn-ea"/>
              </a:rPr>
              <a:t>内的延迟性里，组装了</a:t>
            </a:r>
            <a:r>
              <a:rPr lang="en-US" altLang="zh-CN" sz="1600" b="1">
                <a:solidFill>
                  <a:srgbClr val="FF0000"/>
                </a:solidFill>
                <a:sym typeface="+mn-ea"/>
              </a:rPr>
              <a:t>32kb</a:t>
            </a:r>
            <a:r>
              <a:rPr lang="zh-CN" altLang="en-US" sz="1600" b="1">
                <a:solidFill>
                  <a:srgbClr val="FF0000"/>
                </a:solidFill>
                <a:sym typeface="+mn-ea"/>
              </a:rPr>
              <a:t>的</a:t>
            </a:r>
            <a:r>
              <a:rPr lang="en-US" altLang="zh-CN" sz="1600" b="1">
                <a:solidFill>
                  <a:srgbClr val="FF0000"/>
                </a:solidFill>
                <a:sym typeface="+mn-ea"/>
              </a:rPr>
              <a:t>batch</a:t>
            </a:r>
            <a:r>
              <a:rPr lang="zh-CN" altLang="en-US" sz="1600" b="1">
                <a:solidFill>
                  <a:srgbClr val="FF0000"/>
                </a:solidFill>
                <a:sym typeface="+mn-ea"/>
              </a:rPr>
              <a:t>，进行一次发送。</a:t>
            </a:r>
            <a:endParaRPr lang="zh-CN" altLang="en-US" sz="1600"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面试题七：</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的消息批次发送是怎么设计的？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8214995" y="920115"/>
            <a:ext cx="3977005" cy="2109470"/>
          </a:xfrm>
          <a:prstGeom prst="rect">
            <a:avLst/>
          </a:prstGeom>
        </p:spPr>
      </p:pic>
      <p:sp>
        <p:nvSpPr>
          <p:cNvPr id="11" name="文本框 10"/>
          <p:cNvSpPr txBox="1"/>
          <p:nvPr/>
        </p:nvSpPr>
        <p:spPr>
          <a:xfrm>
            <a:off x="520700" y="920750"/>
            <a:ext cx="7668260" cy="2306955"/>
          </a:xfrm>
          <a:prstGeom prst="rect">
            <a:avLst/>
          </a:prstGeom>
          <a:noFill/>
        </p:spPr>
        <p:txBody>
          <a:bodyPr wrap="square" rtlCol="0">
            <a:spAutoFit/>
          </a:bodyPr>
          <a:p>
            <a:r>
              <a:rPr lang="en-US" altLang="zh-CN" sz="1600" b="1">
                <a:sym typeface="+mn-ea"/>
              </a:rPr>
              <a:t>linger.ms</a:t>
            </a:r>
            <a:r>
              <a:rPr lang="zh-CN" altLang="en-US" sz="1600" b="1">
                <a:sym typeface="+mn-ea"/>
              </a:rPr>
              <a:t>这个参数为</a:t>
            </a:r>
            <a:r>
              <a:rPr lang="en-US" altLang="zh-CN" sz="1600" b="1">
                <a:sym typeface="+mn-ea"/>
              </a:rPr>
              <a:t>0</a:t>
            </a:r>
            <a:r>
              <a:rPr lang="zh-CN" altLang="en-US" sz="1600" b="1">
                <a:sym typeface="+mn-ea"/>
              </a:rPr>
              <a:t>默认值，那是不是就代表默认情况下</a:t>
            </a:r>
            <a:r>
              <a:rPr lang="en-US" altLang="zh-CN" sz="1600" b="1">
                <a:sym typeface="+mn-ea"/>
              </a:rPr>
              <a:t> batch</a:t>
            </a:r>
            <a:r>
              <a:rPr lang="zh-CN" altLang="en-US" sz="1600" b="1">
                <a:sym typeface="+mn-ea"/>
              </a:rPr>
              <a:t>没用啊？也就说</a:t>
            </a:r>
            <a:r>
              <a:rPr lang="en-US" altLang="zh-CN" sz="1600" b="1">
                <a:sym typeface="+mn-ea"/>
              </a:rPr>
              <a:t>batch size</a:t>
            </a:r>
            <a:r>
              <a:rPr lang="zh-CN" altLang="en-US" sz="1600" b="1">
                <a:sym typeface="+mn-ea"/>
              </a:rPr>
              <a:t>设置多少都没用啊？</a:t>
            </a:r>
            <a:r>
              <a:rPr lang="en-US" altLang="zh-CN" sz="1600" b="1">
                <a:sym typeface="+mn-ea"/>
              </a:rPr>
              <a:t> </a:t>
            </a:r>
            <a:r>
              <a:rPr lang="zh-CN" altLang="en-US" sz="1600" b="1">
                <a:sym typeface="+mn-ea"/>
              </a:rPr>
              <a:t>不是这样的，我们可以想象一个场景，当同一时刻，有</a:t>
            </a:r>
            <a:r>
              <a:rPr lang="en-US" altLang="zh-CN" sz="1600" b="1">
                <a:sym typeface="+mn-ea"/>
              </a:rPr>
              <a:t>10kb</a:t>
            </a:r>
            <a:r>
              <a:rPr lang="zh-CN" altLang="en-US" sz="1600" b="1">
                <a:sym typeface="+mn-ea"/>
              </a:rPr>
              <a:t>的消息分别由很多个生产者同时进行了发送，那么这</a:t>
            </a:r>
            <a:r>
              <a:rPr lang="en-US" altLang="zh-CN" sz="1600" b="1">
                <a:sym typeface="+mn-ea"/>
              </a:rPr>
              <a:t>10kb</a:t>
            </a:r>
            <a:r>
              <a:rPr lang="zh-CN" altLang="en-US" sz="1600" b="1">
                <a:sym typeface="+mn-ea"/>
              </a:rPr>
              <a:t>的数据，就能够组成一个</a:t>
            </a:r>
            <a:r>
              <a:rPr lang="en-US" altLang="zh-CN" sz="1600" b="1">
                <a:sym typeface="+mn-ea"/>
              </a:rPr>
              <a:t> batch</a:t>
            </a:r>
            <a:r>
              <a:rPr lang="zh-CN" altLang="en-US" sz="1600" b="1">
                <a:sym typeface="+mn-ea"/>
              </a:rPr>
              <a:t>。</a:t>
            </a:r>
            <a:r>
              <a:rPr lang="en-US" altLang="zh-CN" sz="1600" b="1">
                <a:solidFill>
                  <a:srgbClr val="FF0000"/>
                </a:solidFill>
                <a:sym typeface="+mn-ea"/>
              </a:rPr>
              <a:t>batch</a:t>
            </a:r>
            <a:r>
              <a:rPr lang="zh-CN" altLang="en-US" sz="1600" b="1">
                <a:solidFill>
                  <a:srgbClr val="FF0000"/>
                </a:solidFill>
                <a:sym typeface="+mn-ea"/>
              </a:rPr>
              <a:t>在默认情况下，能够解决</a:t>
            </a:r>
            <a:r>
              <a:rPr lang="en-US" altLang="zh-CN" sz="1600" b="1">
                <a:solidFill>
                  <a:srgbClr val="FF0000"/>
                </a:solidFill>
                <a:sym typeface="+mn-ea"/>
              </a:rPr>
              <a:t>16kb</a:t>
            </a:r>
            <a:r>
              <a:rPr lang="zh-CN" altLang="en-US" sz="1600" b="1">
                <a:solidFill>
                  <a:srgbClr val="FF0000"/>
                </a:solidFill>
                <a:sym typeface="+mn-ea"/>
              </a:rPr>
              <a:t>的瞬时消息并发，将这瞬时并发的</a:t>
            </a:r>
            <a:r>
              <a:rPr lang="en-US" altLang="zh-CN" sz="1600" b="1">
                <a:solidFill>
                  <a:srgbClr val="FF0000"/>
                </a:solidFill>
                <a:sym typeface="+mn-ea"/>
              </a:rPr>
              <a:t>16kb</a:t>
            </a:r>
            <a:r>
              <a:rPr lang="zh-CN" altLang="en-US" sz="1600" b="1">
                <a:solidFill>
                  <a:srgbClr val="FF0000"/>
                </a:solidFill>
                <a:sym typeface="+mn-ea"/>
              </a:rPr>
              <a:t>的消息，组成一个批次进行发送。我们如果将</a:t>
            </a:r>
            <a:r>
              <a:rPr lang="en-US" altLang="zh-CN" sz="1600" b="1">
                <a:solidFill>
                  <a:srgbClr val="FF0000"/>
                </a:solidFill>
                <a:sym typeface="+mn-ea"/>
              </a:rPr>
              <a:t>linger.ms</a:t>
            </a:r>
            <a:r>
              <a:rPr lang="zh-CN" altLang="en-US" sz="1600" b="1">
                <a:solidFill>
                  <a:srgbClr val="FF0000"/>
                </a:solidFill>
                <a:sym typeface="+mn-ea"/>
              </a:rPr>
              <a:t>调整到大于</a:t>
            </a:r>
            <a:r>
              <a:rPr lang="en-US" altLang="zh-CN" sz="1600" b="1">
                <a:solidFill>
                  <a:srgbClr val="FF0000"/>
                </a:solidFill>
                <a:sym typeface="+mn-ea"/>
              </a:rPr>
              <a:t>0</a:t>
            </a:r>
            <a:r>
              <a:rPr lang="zh-CN" altLang="en-US" sz="1600" b="1">
                <a:solidFill>
                  <a:srgbClr val="FF0000"/>
                </a:solidFill>
                <a:sym typeface="+mn-ea"/>
              </a:rPr>
              <a:t>的值，比如</a:t>
            </a:r>
            <a:r>
              <a:rPr lang="en-US" altLang="zh-CN" sz="1600" b="1">
                <a:solidFill>
                  <a:srgbClr val="FF0000"/>
                </a:solidFill>
                <a:sym typeface="+mn-ea"/>
              </a:rPr>
              <a:t>1</a:t>
            </a:r>
            <a:r>
              <a:rPr lang="zh-CN" altLang="en-US" sz="1600" b="1">
                <a:solidFill>
                  <a:srgbClr val="FF0000"/>
                </a:solidFill>
                <a:sym typeface="+mn-ea"/>
              </a:rPr>
              <a:t>秒，那么我们的消息发送就会有最多</a:t>
            </a:r>
            <a:r>
              <a:rPr lang="en-US" altLang="zh-CN" sz="1600" b="1">
                <a:solidFill>
                  <a:srgbClr val="FF0000"/>
                </a:solidFill>
                <a:sym typeface="+mn-ea"/>
              </a:rPr>
              <a:t>1s</a:t>
            </a:r>
            <a:r>
              <a:rPr lang="zh-CN" altLang="en-US" sz="1600" b="1">
                <a:solidFill>
                  <a:srgbClr val="FF0000"/>
                </a:solidFill>
                <a:sym typeface="+mn-ea"/>
              </a:rPr>
              <a:t>的延迟。所以我们就需要考虑业务上的问题，延迟性能最大限度给多少？给你</a:t>
            </a:r>
            <a:r>
              <a:rPr lang="en-US" altLang="zh-CN" sz="1600" b="1">
                <a:solidFill>
                  <a:srgbClr val="FF0000"/>
                </a:solidFill>
                <a:sym typeface="+mn-ea"/>
              </a:rPr>
              <a:t>200ms</a:t>
            </a:r>
            <a:r>
              <a:rPr lang="zh-CN" altLang="en-US" sz="1600" b="1">
                <a:solidFill>
                  <a:srgbClr val="FF0000"/>
                </a:solidFill>
                <a:sym typeface="+mn-ea"/>
              </a:rPr>
              <a:t>延迟性；</a:t>
            </a:r>
            <a:r>
              <a:rPr lang="en-US" altLang="zh-CN" sz="1600" b="1">
                <a:solidFill>
                  <a:srgbClr val="FF0000"/>
                </a:solidFill>
                <a:sym typeface="+mn-ea"/>
              </a:rPr>
              <a:t> 200ms</a:t>
            </a:r>
            <a:r>
              <a:rPr lang="zh-CN" altLang="en-US" sz="1600" b="1">
                <a:solidFill>
                  <a:srgbClr val="FF0000"/>
                </a:solidFill>
                <a:sym typeface="+mn-ea"/>
              </a:rPr>
              <a:t>内，你的消息会不会超过</a:t>
            </a:r>
            <a:r>
              <a:rPr lang="en-US" altLang="zh-CN" sz="1600" b="1">
                <a:solidFill>
                  <a:srgbClr val="FF0000"/>
                </a:solidFill>
                <a:sym typeface="+mn-ea"/>
              </a:rPr>
              <a:t>16kb</a:t>
            </a:r>
            <a:r>
              <a:rPr lang="zh-CN" altLang="en-US" sz="1600" b="1">
                <a:solidFill>
                  <a:srgbClr val="FF0000"/>
                </a:solidFill>
                <a:sym typeface="+mn-ea"/>
              </a:rPr>
              <a:t>？会超过</a:t>
            </a:r>
            <a:r>
              <a:rPr lang="en-US" altLang="zh-CN" sz="1600" b="1">
                <a:solidFill>
                  <a:srgbClr val="FF0000"/>
                </a:solidFill>
                <a:sym typeface="+mn-ea"/>
              </a:rPr>
              <a:t>16kb</a:t>
            </a:r>
            <a:r>
              <a:rPr lang="zh-CN" altLang="en-US" sz="1600" b="1">
                <a:solidFill>
                  <a:srgbClr val="FF0000"/>
                </a:solidFill>
                <a:sym typeface="+mn-ea"/>
              </a:rPr>
              <a:t>；</a:t>
            </a:r>
            <a:r>
              <a:rPr lang="en-US" altLang="zh-CN" sz="1600" b="1">
                <a:solidFill>
                  <a:srgbClr val="FF0000"/>
                </a:solidFill>
                <a:sym typeface="+mn-ea"/>
              </a:rPr>
              <a:t> </a:t>
            </a:r>
            <a:r>
              <a:rPr lang="zh-CN" altLang="en-US" sz="1600" b="1">
                <a:solidFill>
                  <a:srgbClr val="FF0000"/>
                </a:solidFill>
                <a:sym typeface="+mn-ea"/>
              </a:rPr>
              <a:t>超的多吗？不太多，一倍左右吧；我们可以把</a:t>
            </a:r>
            <a:r>
              <a:rPr lang="en-US" altLang="zh-CN" sz="1600" b="1">
                <a:solidFill>
                  <a:srgbClr val="FF0000"/>
                </a:solidFill>
                <a:sym typeface="+mn-ea"/>
              </a:rPr>
              <a:t>batch size </a:t>
            </a:r>
            <a:r>
              <a:rPr lang="zh-CN" altLang="en-US" sz="1600" b="1">
                <a:solidFill>
                  <a:srgbClr val="FF0000"/>
                </a:solidFill>
                <a:sym typeface="+mn-ea"/>
              </a:rPr>
              <a:t>调整到</a:t>
            </a:r>
            <a:r>
              <a:rPr lang="en-US" altLang="zh-CN" sz="1600" b="1">
                <a:solidFill>
                  <a:srgbClr val="FF0000"/>
                </a:solidFill>
                <a:sym typeface="+mn-ea"/>
              </a:rPr>
              <a:t>32kb</a:t>
            </a:r>
            <a:r>
              <a:rPr lang="zh-CN" altLang="en-US" sz="1600" b="1">
                <a:solidFill>
                  <a:srgbClr val="FF0000"/>
                </a:solidFill>
                <a:sym typeface="+mn-ea"/>
              </a:rPr>
              <a:t>。</a:t>
            </a:r>
            <a:r>
              <a:rPr lang="en-US" altLang="zh-CN" sz="1600" b="1">
                <a:solidFill>
                  <a:srgbClr val="FF0000"/>
                </a:solidFill>
                <a:sym typeface="+mn-ea"/>
              </a:rPr>
              <a:t>200ms</a:t>
            </a:r>
            <a:r>
              <a:rPr lang="zh-CN" altLang="en-US" sz="1600" b="1">
                <a:solidFill>
                  <a:srgbClr val="FF0000"/>
                </a:solidFill>
                <a:sym typeface="+mn-ea"/>
              </a:rPr>
              <a:t>内的延迟性里，组装了</a:t>
            </a:r>
            <a:r>
              <a:rPr lang="en-US" altLang="zh-CN" sz="1600" b="1">
                <a:solidFill>
                  <a:srgbClr val="FF0000"/>
                </a:solidFill>
                <a:sym typeface="+mn-ea"/>
              </a:rPr>
              <a:t>32kb</a:t>
            </a:r>
            <a:r>
              <a:rPr lang="zh-CN" altLang="en-US" sz="1600" b="1">
                <a:solidFill>
                  <a:srgbClr val="FF0000"/>
                </a:solidFill>
                <a:sym typeface="+mn-ea"/>
              </a:rPr>
              <a:t>的</a:t>
            </a:r>
            <a:r>
              <a:rPr lang="en-US" altLang="zh-CN" sz="1600" b="1">
                <a:solidFill>
                  <a:srgbClr val="FF0000"/>
                </a:solidFill>
                <a:sym typeface="+mn-ea"/>
              </a:rPr>
              <a:t>batch</a:t>
            </a:r>
            <a:r>
              <a:rPr lang="zh-CN" altLang="en-US" sz="1600" b="1">
                <a:solidFill>
                  <a:srgbClr val="FF0000"/>
                </a:solidFill>
                <a:sym typeface="+mn-ea"/>
              </a:rPr>
              <a:t>，进行一次发送。</a:t>
            </a:r>
            <a:endParaRPr lang="zh-CN" altLang="en-US" sz="1600" b="1">
              <a:solidFill>
                <a:srgbClr val="FF0000"/>
              </a:solidFill>
              <a:sym typeface="+mn-ea"/>
            </a:endParaRPr>
          </a:p>
        </p:txBody>
      </p:sp>
      <p:sp>
        <p:nvSpPr>
          <p:cNvPr id="8" name="文本框 7"/>
          <p:cNvSpPr txBox="1"/>
          <p:nvPr/>
        </p:nvSpPr>
        <p:spPr>
          <a:xfrm>
            <a:off x="605790" y="3280410"/>
            <a:ext cx="11513185" cy="3723005"/>
          </a:xfrm>
          <a:prstGeom prst="rect">
            <a:avLst/>
          </a:prstGeom>
          <a:noFill/>
        </p:spPr>
        <p:txBody>
          <a:bodyPr wrap="square" rtlCol="0">
            <a:spAutoFit/>
          </a:bodyPr>
          <a:p>
            <a:r>
              <a:rPr lang="zh-CN" altLang="en-US" sz="1600" b="1">
                <a:solidFill>
                  <a:srgbClr val="FF0000"/>
                </a:solidFill>
              </a:rPr>
              <a:t>如果</a:t>
            </a:r>
            <a:r>
              <a:rPr lang="en-US" altLang="zh-CN" sz="1600" b="1">
                <a:solidFill>
                  <a:srgbClr val="FF0000"/>
                </a:solidFill>
              </a:rPr>
              <a:t>200ms</a:t>
            </a:r>
            <a:r>
              <a:rPr lang="zh-CN" altLang="en-US" sz="1600" b="1">
                <a:solidFill>
                  <a:srgbClr val="FF0000"/>
                </a:solidFill>
              </a:rPr>
              <a:t>以内，组装了</a:t>
            </a:r>
            <a:r>
              <a:rPr lang="en-US" altLang="zh-CN" sz="1600" b="1">
                <a:solidFill>
                  <a:srgbClr val="FF0000"/>
                </a:solidFill>
              </a:rPr>
              <a:t>100</a:t>
            </a:r>
            <a:r>
              <a:rPr lang="zh-CN" altLang="en-US" sz="1600" b="1">
                <a:solidFill>
                  <a:srgbClr val="FF0000"/>
                </a:solidFill>
              </a:rPr>
              <a:t>多</a:t>
            </a:r>
            <a:r>
              <a:rPr lang="en-US" altLang="zh-CN" sz="1600" b="1">
                <a:solidFill>
                  <a:srgbClr val="FF0000"/>
                </a:solidFill>
              </a:rPr>
              <a:t>kb</a:t>
            </a:r>
            <a:r>
              <a:rPr lang="zh-CN" altLang="en-US" sz="1600" b="1">
                <a:solidFill>
                  <a:srgbClr val="FF0000"/>
                </a:solidFill>
              </a:rPr>
              <a:t>的消息，那么我们是否要将我们的</a:t>
            </a:r>
            <a:r>
              <a:rPr lang="en-US" altLang="zh-CN" sz="1600" b="1">
                <a:solidFill>
                  <a:srgbClr val="FF0000"/>
                </a:solidFill>
              </a:rPr>
              <a:t>batchsize</a:t>
            </a:r>
            <a:r>
              <a:rPr lang="zh-CN" altLang="en-US" sz="1600" b="1">
                <a:solidFill>
                  <a:srgbClr val="FF0000"/>
                </a:solidFill>
              </a:rPr>
              <a:t>立即调整到</a:t>
            </a:r>
            <a:r>
              <a:rPr lang="en-US" altLang="zh-CN" sz="1600" b="1">
                <a:solidFill>
                  <a:srgbClr val="FF0000"/>
                </a:solidFill>
              </a:rPr>
              <a:t>100kb+</a:t>
            </a:r>
            <a:r>
              <a:rPr lang="zh-CN" altLang="en-US" sz="1600" b="1">
                <a:solidFill>
                  <a:srgbClr val="FF0000"/>
                </a:solidFill>
              </a:rPr>
              <a:t>呢？不要调整到</a:t>
            </a:r>
            <a:r>
              <a:rPr lang="en-US" altLang="zh-CN" sz="1600" b="1">
                <a:solidFill>
                  <a:srgbClr val="FF0000"/>
                </a:solidFill>
              </a:rPr>
              <a:t>100kb</a:t>
            </a:r>
            <a:r>
              <a:rPr lang="zh-CN" altLang="en-US" sz="1600" b="1">
                <a:solidFill>
                  <a:srgbClr val="FF0000"/>
                </a:solidFill>
              </a:rPr>
              <a:t>啦，我们可以尝试调整到</a:t>
            </a:r>
            <a:r>
              <a:rPr lang="en-US" altLang="zh-CN" sz="1600" b="1">
                <a:solidFill>
                  <a:srgbClr val="FF0000"/>
                </a:solidFill>
              </a:rPr>
              <a:t>64kb</a:t>
            </a:r>
            <a:r>
              <a:rPr lang="zh-CN" altLang="en-US" sz="1600" b="1">
                <a:solidFill>
                  <a:srgbClr val="FF0000"/>
                </a:solidFill>
              </a:rPr>
              <a:t>进行测试，和</a:t>
            </a:r>
            <a:r>
              <a:rPr lang="en-US" altLang="zh-CN" sz="1600" b="1">
                <a:solidFill>
                  <a:srgbClr val="FF0000"/>
                </a:solidFill>
              </a:rPr>
              <a:t>32kb</a:t>
            </a:r>
            <a:r>
              <a:rPr lang="zh-CN" altLang="en-US" sz="1600" b="1">
                <a:solidFill>
                  <a:srgbClr val="FF0000"/>
                </a:solidFill>
              </a:rPr>
              <a:t>进行对比，如果性能没有较大提升，则选择</a:t>
            </a:r>
            <a:r>
              <a:rPr lang="en-US" altLang="zh-CN" sz="1600" b="1">
                <a:solidFill>
                  <a:srgbClr val="FF0000"/>
                </a:solidFill>
              </a:rPr>
              <a:t>32kb</a:t>
            </a:r>
            <a:r>
              <a:rPr lang="zh-CN" altLang="en-US" sz="1600" b="1">
                <a:solidFill>
                  <a:srgbClr val="FF0000"/>
                </a:solidFill>
              </a:rPr>
              <a:t>，如果性能提升较大，尝试</a:t>
            </a:r>
            <a:r>
              <a:rPr lang="en-US" altLang="zh-CN" sz="1600" b="1">
                <a:solidFill>
                  <a:srgbClr val="FF0000"/>
                </a:solidFill>
              </a:rPr>
              <a:t>128kb</a:t>
            </a:r>
            <a:r>
              <a:rPr lang="zh-CN" altLang="en-US" sz="1600" b="1">
                <a:solidFill>
                  <a:srgbClr val="FF0000"/>
                </a:solidFill>
              </a:rPr>
              <a:t>并且</a:t>
            </a:r>
            <a:r>
              <a:rPr lang="en-US" altLang="zh-CN" sz="1600" b="1">
                <a:solidFill>
                  <a:srgbClr val="FF0000"/>
                </a:solidFill>
              </a:rPr>
              <a:t>“</a:t>
            </a:r>
            <a:r>
              <a:rPr lang="zh-CN" altLang="en-US" sz="2800" b="1">
                <a:solidFill>
                  <a:srgbClr val="FF0000"/>
                </a:solidFill>
              </a:rPr>
              <a:t>了解你的网络带宽</a:t>
            </a:r>
            <a:r>
              <a:rPr lang="zh-CN" altLang="en-US" sz="1600" b="1">
                <a:solidFill>
                  <a:srgbClr val="FF0000"/>
                </a:solidFill>
              </a:rPr>
              <a:t>。</a:t>
            </a:r>
            <a:r>
              <a:rPr lang="en-US" altLang="zh-CN" sz="1600" b="1">
                <a:solidFill>
                  <a:srgbClr val="FF0000"/>
                </a:solidFill>
              </a:rPr>
              <a:t>” </a:t>
            </a:r>
            <a:r>
              <a:rPr lang="zh-CN" altLang="en-US" sz="1600" b="1">
                <a:solidFill>
                  <a:srgbClr val="FF0000"/>
                </a:solidFill>
              </a:rPr>
              <a:t>如果我们对消息不接受任何延迟，</a:t>
            </a:r>
            <a:r>
              <a:rPr lang="en-US" altLang="zh-CN" sz="1600" b="1">
                <a:solidFill>
                  <a:srgbClr val="FF0000"/>
                </a:solidFill>
              </a:rPr>
              <a:t>linger.ms</a:t>
            </a:r>
            <a:r>
              <a:rPr lang="zh-CN" altLang="en-US" sz="1600" b="1">
                <a:solidFill>
                  <a:srgbClr val="FF0000"/>
                </a:solidFill>
              </a:rPr>
              <a:t>必须设置为</a:t>
            </a:r>
            <a:r>
              <a:rPr lang="en-US" altLang="zh-CN" sz="1600" b="1">
                <a:solidFill>
                  <a:srgbClr val="FF0000"/>
                </a:solidFill>
              </a:rPr>
              <a:t>0, </a:t>
            </a:r>
            <a:r>
              <a:rPr lang="zh-CN" altLang="en-US" sz="1600" b="1">
                <a:solidFill>
                  <a:srgbClr val="FF0000"/>
                </a:solidFill>
              </a:rPr>
              <a:t>那么请保持</a:t>
            </a:r>
            <a:r>
              <a:rPr lang="en-US" altLang="zh-CN" sz="1600" b="1">
                <a:solidFill>
                  <a:srgbClr val="FF0000"/>
                </a:solidFill>
              </a:rPr>
              <a:t>batch.size</a:t>
            </a:r>
            <a:r>
              <a:rPr lang="zh-CN" altLang="en-US" sz="1600" b="1">
                <a:solidFill>
                  <a:srgbClr val="FF0000"/>
                </a:solidFill>
              </a:rPr>
              <a:t>为</a:t>
            </a:r>
            <a:r>
              <a:rPr lang="en-US" altLang="zh-CN" sz="1600" b="1">
                <a:solidFill>
                  <a:srgbClr val="FF0000"/>
                </a:solidFill>
              </a:rPr>
              <a:t>16kb</a:t>
            </a:r>
            <a:r>
              <a:rPr lang="zh-CN" altLang="en-US" sz="1600" b="1">
                <a:solidFill>
                  <a:srgbClr val="FF0000"/>
                </a:solidFill>
              </a:rPr>
              <a:t>不变。</a:t>
            </a:r>
            <a:endParaRPr lang="zh-CN" altLang="en-US" sz="1600" b="1">
              <a:solidFill>
                <a:srgbClr val="FF0000"/>
              </a:solidFill>
            </a:endParaRPr>
          </a:p>
          <a:p>
            <a:endParaRPr lang="zh-CN" altLang="en-US" sz="1600" b="1">
              <a:gradFill>
                <a:gsLst>
                  <a:gs pos="0">
                    <a:srgbClr val="007BD3"/>
                  </a:gs>
                  <a:gs pos="100000">
                    <a:srgbClr val="034373"/>
                  </a:gs>
                </a:gsLst>
                <a:lin scaled="0"/>
              </a:gradFill>
            </a:endParaRPr>
          </a:p>
          <a:p>
            <a:r>
              <a:rPr lang="zh-CN" altLang="en-US" sz="1600" b="1">
                <a:gradFill>
                  <a:gsLst>
                    <a:gs pos="0">
                      <a:srgbClr val="007BD3"/>
                    </a:gs>
                    <a:gs pos="100000">
                      <a:srgbClr val="034373"/>
                    </a:gs>
                  </a:gsLst>
                  <a:lin scaled="0"/>
                </a:gradFill>
              </a:rPr>
              <a:t>对于</a:t>
            </a:r>
            <a:r>
              <a:rPr lang="en-US" altLang="zh-CN" sz="1600" b="1">
                <a:gradFill>
                  <a:gsLst>
                    <a:gs pos="0">
                      <a:srgbClr val="007BD3"/>
                    </a:gs>
                    <a:gs pos="100000">
                      <a:srgbClr val="034373"/>
                    </a:gs>
                  </a:gsLst>
                  <a:lin scaled="0"/>
                </a:gradFill>
              </a:rPr>
              <a:t>buffer memory</a:t>
            </a:r>
            <a:r>
              <a:rPr lang="zh-CN" altLang="en-US" sz="1600" b="1">
                <a:gradFill>
                  <a:gsLst>
                    <a:gs pos="0">
                      <a:srgbClr val="007BD3"/>
                    </a:gs>
                    <a:gs pos="100000">
                      <a:srgbClr val="034373"/>
                    </a:gs>
                  </a:gsLst>
                  <a:lin scaled="0"/>
                </a:gradFill>
              </a:rPr>
              <a:t>，</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一般情况下够用了，我们可以到，</a:t>
            </a:r>
            <a:r>
              <a:rPr lang="en-US" altLang="zh-CN" sz="1600" b="1">
                <a:gradFill>
                  <a:gsLst>
                    <a:gs pos="0">
                      <a:srgbClr val="007BD3"/>
                    </a:gs>
                    <a:gs pos="100000">
                      <a:srgbClr val="034373"/>
                    </a:gs>
                  </a:gsLst>
                  <a:lin scaled="0"/>
                </a:gradFill>
              </a:rPr>
              <a:t>batch</a:t>
            </a:r>
            <a:r>
              <a:rPr lang="zh-CN" altLang="en-US" sz="1600" b="1">
                <a:gradFill>
                  <a:gsLst>
                    <a:gs pos="0">
                      <a:srgbClr val="007BD3"/>
                    </a:gs>
                    <a:gs pos="100000">
                      <a:srgbClr val="034373"/>
                    </a:gs>
                  </a:gsLst>
                  <a:lin scaled="0"/>
                </a:gradFill>
              </a:rPr>
              <a:t>一直在进行创建和发送，</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的内存空间一个循环往复的使用过程，但是，总有那么个高并发时候，消息生成速度（</a:t>
            </a:r>
            <a:r>
              <a:rPr lang="en-US" altLang="zh-CN" sz="1600" b="1">
                <a:gradFill>
                  <a:gsLst>
                    <a:gs pos="0">
                      <a:srgbClr val="007BD3"/>
                    </a:gs>
                    <a:gs pos="100000">
                      <a:srgbClr val="034373"/>
                    </a:gs>
                  </a:gsLst>
                  <a:lin scaled="0"/>
                </a:gradFill>
              </a:rPr>
              <a:t>1s</a:t>
            </a:r>
            <a:r>
              <a:rPr lang="zh-CN" altLang="en-US" sz="1600" b="1">
                <a:gradFill>
                  <a:gsLst>
                    <a:gs pos="0">
                      <a:srgbClr val="007BD3"/>
                    </a:gs>
                    <a:gs pos="100000">
                      <a:srgbClr val="034373"/>
                    </a:gs>
                  </a:gsLst>
                  <a:lin scaled="0"/>
                </a:gradFill>
              </a:rPr>
              <a:t>生成</a:t>
            </a:r>
            <a:r>
              <a:rPr lang="en-US" altLang="zh-CN" sz="1600" b="1">
                <a:gradFill>
                  <a:gsLst>
                    <a:gs pos="0">
                      <a:srgbClr val="007BD3"/>
                    </a:gs>
                    <a:gs pos="100000">
                      <a:srgbClr val="034373"/>
                    </a:gs>
                  </a:gsLst>
                  <a:lin scaled="0"/>
                </a:gradFill>
              </a:rPr>
              <a:t>2MB</a:t>
            </a:r>
            <a:r>
              <a:rPr lang="zh-CN" altLang="en-US" sz="1600" b="1">
                <a:gradFill>
                  <a:gsLst>
                    <a:gs pos="0">
                      <a:srgbClr val="007BD3"/>
                    </a:gs>
                    <a:gs pos="100000">
                      <a:srgbClr val="034373"/>
                    </a:gs>
                  </a:gsLst>
                  <a:lin scaled="0"/>
                </a:gradFill>
              </a:rPr>
              <a:t>）</a:t>
            </a:r>
            <a:r>
              <a:rPr lang="en-US" altLang="zh-CN" sz="1600" b="1">
                <a:gradFill>
                  <a:gsLst>
                    <a:gs pos="0">
                      <a:srgbClr val="007BD3"/>
                    </a:gs>
                    <a:gs pos="100000">
                      <a:srgbClr val="034373"/>
                    </a:gs>
                  </a:gsLst>
                  <a:lin scaled="0"/>
                </a:gradFill>
              </a:rPr>
              <a:t> &gt; batch(1s</a:t>
            </a:r>
            <a:r>
              <a:rPr lang="zh-CN" altLang="en-US" sz="1600" b="1">
                <a:gradFill>
                  <a:gsLst>
                    <a:gs pos="0">
                      <a:srgbClr val="007BD3"/>
                    </a:gs>
                    <a:gs pos="100000">
                      <a:srgbClr val="034373"/>
                    </a:gs>
                  </a:gsLst>
                  <a:lin scaled="0"/>
                </a:gradFill>
              </a:rPr>
              <a:t>发送</a:t>
            </a:r>
            <a:r>
              <a:rPr lang="en-US" altLang="zh-CN" sz="1600" b="1">
                <a:gradFill>
                  <a:gsLst>
                    <a:gs pos="0">
                      <a:srgbClr val="007BD3"/>
                    </a:gs>
                    <a:gs pos="100000">
                      <a:srgbClr val="034373"/>
                    </a:gs>
                  </a:gsLst>
                  <a:lin scaled="0"/>
                </a:gradFill>
              </a:rPr>
              <a:t>1MB)</a:t>
            </a:r>
            <a:r>
              <a:rPr lang="zh-CN" altLang="en-US" sz="1600" b="1">
                <a:gradFill>
                  <a:gsLst>
                    <a:gs pos="0">
                      <a:srgbClr val="007BD3"/>
                    </a:gs>
                    <a:gs pos="100000">
                      <a:srgbClr val="034373"/>
                    </a:gs>
                  </a:gsLst>
                  <a:lin scaled="0"/>
                </a:gradFill>
              </a:rPr>
              <a:t>的发送速度，那么这个空间会无限进行积累（直到</a:t>
            </a:r>
            <a:r>
              <a:rPr lang="en-US" altLang="zh-CN" sz="1600" b="1">
                <a:gradFill>
                  <a:gsLst>
                    <a:gs pos="0">
                      <a:srgbClr val="007BD3"/>
                    </a:gs>
                    <a:gs pos="100000">
                      <a:srgbClr val="034373"/>
                    </a:gs>
                  </a:gsLst>
                  <a:lin scaled="0"/>
                </a:gradFill>
              </a:rPr>
              <a:t>32s</a:t>
            </a:r>
            <a:r>
              <a:rPr lang="zh-CN" altLang="en-US" sz="1600" b="1">
                <a:gradFill>
                  <a:gsLst>
                    <a:gs pos="0">
                      <a:srgbClr val="007BD3"/>
                    </a:gs>
                    <a:gs pos="100000">
                      <a:srgbClr val="034373"/>
                    </a:gs>
                  </a:gsLst>
                  <a:lin scaled="0"/>
                </a:gradFill>
              </a:rPr>
              <a:t>后，这个空间满了），此时生产者要么被阻塞（等待</a:t>
            </a:r>
            <a:r>
              <a:rPr lang="en-US" altLang="zh-CN" sz="1600" b="1">
                <a:gradFill>
                  <a:gsLst>
                    <a:gs pos="0">
                      <a:srgbClr val="007BD3"/>
                    </a:gs>
                    <a:gs pos="100000">
                      <a:srgbClr val="034373"/>
                    </a:gs>
                  </a:gsLst>
                  <a:lin scaled="0"/>
                </a:gradFill>
              </a:rPr>
              <a:t>batch</a:t>
            </a:r>
            <a:r>
              <a:rPr lang="zh-CN" altLang="en-US" sz="1600" b="1">
                <a:gradFill>
                  <a:gsLst>
                    <a:gs pos="0">
                      <a:srgbClr val="007BD3"/>
                    </a:gs>
                    <a:gs pos="100000">
                      <a:srgbClr val="034373"/>
                    </a:gs>
                  </a:gsLst>
                  <a:lin scaled="0"/>
                </a:gradFill>
              </a:rPr>
              <a:t>发送之后释放空间max.block.ms）一定时间，要么直接抛出异常。</a:t>
            </a:r>
            <a:r>
              <a:rPr lang="en-US" altLang="zh-CN" sz="1600" b="1">
                <a:gradFill>
                  <a:gsLst>
                    <a:gs pos="0">
                      <a:srgbClr val="007BD3"/>
                    </a:gs>
                    <a:gs pos="100000">
                      <a:srgbClr val="034373"/>
                    </a:gs>
                  </a:gsLst>
                  <a:lin scaled="0"/>
                </a:gradFill>
              </a:rPr>
              <a:t>  </a:t>
            </a:r>
            <a:r>
              <a:rPr lang="zh-CN" altLang="en-US" sz="1600" b="1">
                <a:gradFill>
                  <a:gsLst>
                    <a:gs pos="0">
                      <a:srgbClr val="007BD3"/>
                    </a:gs>
                    <a:gs pos="100000">
                      <a:srgbClr val="034373"/>
                    </a:gs>
                  </a:gsLst>
                  <a:lin scaled="0"/>
                </a:gradFill>
              </a:rPr>
              <a:t>想要直到</a:t>
            </a:r>
            <a:r>
              <a:rPr lang="en-US" altLang="zh-CN" sz="1600" b="1">
                <a:gradFill>
                  <a:gsLst>
                    <a:gs pos="0">
                      <a:srgbClr val="007BD3"/>
                    </a:gs>
                    <a:gs pos="100000">
                      <a:srgbClr val="034373"/>
                    </a:gs>
                  </a:gsLst>
                  <a:lin scaled="0"/>
                </a:gradFill>
              </a:rPr>
              <a:t>buffer memory</a:t>
            </a:r>
            <a:r>
              <a:rPr lang="zh-CN" altLang="en-US" sz="1600" b="1">
                <a:gradFill>
                  <a:gsLst>
                    <a:gs pos="0">
                      <a:srgbClr val="007BD3"/>
                    </a:gs>
                    <a:gs pos="100000">
                      <a:srgbClr val="034373"/>
                    </a:gs>
                  </a:gsLst>
                  <a:lin scaled="0"/>
                </a:gradFill>
              </a:rPr>
              <a:t>的峰值大小，必须要进行压测，用最大的数据量的</a:t>
            </a:r>
            <a:r>
              <a:rPr lang="en-US" altLang="zh-CN" sz="1600" b="1">
                <a:gradFill>
                  <a:gsLst>
                    <a:gs pos="0">
                      <a:srgbClr val="007BD3"/>
                    </a:gs>
                    <a:gs pos="100000">
                      <a:srgbClr val="034373"/>
                    </a:gs>
                  </a:gsLst>
                  <a:lin scaled="0"/>
                </a:gradFill>
              </a:rPr>
              <a:t>1.5</a:t>
            </a:r>
            <a:r>
              <a:rPr lang="zh-CN" altLang="en-US" sz="1600" b="1">
                <a:gradFill>
                  <a:gsLst>
                    <a:gs pos="0">
                      <a:srgbClr val="007BD3"/>
                    </a:gs>
                    <a:gs pos="100000">
                      <a:srgbClr val="034373"/>
                    </a:gs>
                  </a:gsLst>
                  <a:lin scaled="0"/>
                </a:gradFill>
              </a:rPr>
              <a:t>倍进行压测，如果</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情况下没有发生异常，请使用</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；如果发生异常了，请先进行网络带宽的资源调整，调大带宽进行一轮测试，如果带宽能够解决问题，那就无须进行</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的调整了，如果带宽对此没有任何作用怎么办？</a:t>
            </a:r>
            <a:r>
              <a:rPr lang="en-US" altLang="zh-CN" sz="1600" b="1">
                <a:gradFill>
                  <a:gsLst>
                    <a:gs pos="0">
                      <a:srgbClr val="007BD3"/>
                    </a:gs>
                    <a:gs pos="100000">
                      <a:srgbClr val="034373"/>
                    </a:gs>
                  </a:gsLst>
                  <a:lin scaled="0"/>
                </a:gradFill>
              </a:rPr>
              <a:t> send</a:t>
            </a:r>
            <a:r>
              <a:rPr lang="zh-CN" altLang="en-US" sz="1600" b="1">
                <a:gradFill>
                  <a:gsLst>
                    <a:gs pos="0">
                      <a:srgbClr val="007BD3"/>
                    </a:gs>
                    <a:gs pos="100000">
                      <a:srgbClr val="034373"/>
                    </a:gs>
                  </a:gsLst>
                  <a:lin scaled="0"/>
                </a:gradFill>
              </a:rPr>
              <a:t>方法是</a:t>
            </a:r>
            <a:r>
              <a:rPr lang="en-US" altLang="zh-CN" sz="1600" b="1">
                <a:gradFill>
                  <a:gsLst>
                    <a:gs pos="0">
                      <a:srgbClr val="007BD3"/>
                    </a:gs>
                    <a:gs pos="100000">
                      <a:srgbClr val="034373"/>
                    </a:gs>
                  </a:gsLst>
                  <a:lin scaled="0"/>
                </a:gradFill>
              </a:rPr>
              <a:t>kafka</a:t>
            </a:r>
            <a:r>
              <a:rPr lang="zh-CN" altLang="en-US" sz="1600" b="1">
                <a:gradFill>
                  <a:gsLst>
                    <a:gs pos="0">
                      <a:srgbClr val="007BD3"/>
                    </a:gs>
                    <a:gs pos="100000">
                      <a:srgbClr val="034373"/>
                    </a:gs>
                  </a:gsLst>
                  <a:lin scaled="0"/>
                </a:gradFill>
              </a:rPr>
              <a:t>的，消息生产是你的，可否对你的消息生产速度进控制速度（疑问：我们就需要速度，你让我控制速度是几个意思？你这是好的解决方式吗？</a:t>
            </a:r>
            <a:r>
              <a:rPr lang="en-US" altLang="zh-CN" sz="1600" b="1">
                <a:gradFill>
                  <a:gsLst>
                    <a:gs pos="0">
                      <a:srgbClr val="007BD3"/>
                    </a:gs>
                    <a:gs pos="100000">
                      <a:srgbClr val="034373"/>
                    </a:gs>
                  </a:gsLst>
                  <a:lin scaled="0"/>
                </a:gradFill>
              </a:rPr>
              <a:t> </a:t>
            </a:r>
            <a:r>
              <a:rPr lang="zh-CN" altLang="en-US" sz="1600" b="1">
                <a:gradFill>
                  <a:gsLst>
                    <a:gs pos="0">
                      <a:srgbClr val="007BD3"/>
                    </a:gs>
                    <a:gs pos="100000">
                      <a:srgbClr val="034373"/>
                    </a:gs>
                  </a:gsLst>
                  <a:lin scaled="0"/>
                </a:gradFill>
              </a:rPr>
              <a:t>这是当前服务器资源总量下最好的解决方式），你生产的再快，没人给你发送消息也白扯，所以你控制速度和不控制速度，最终的结果是一样的，但是如果你不控制速度，你就会得到异常信息，</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满了，你可以加大</a:t>
            </a:r>
            <a:r>
              <a:rPr lang="en-US" altLang="zh-CN" sz="1600" b="1">
                <a:gradFill>
                  <a:gsLst>
                    <a:gs pos="0">
                      <a:srgbClr val="007BD3"/>
                    </a:gs>
                    <a:gs pos="100000">
                      <a:srgbClr val="034373"/>
                    </a:gs>
                  </a:gsLst>
                  <a:lin scaled="0"/>
                </a:gradFill>
              </a:rPr>
              <a:t>32mb</a:t>
            </a:r>
            <a:r>
              <a:rPr lang="zh-CN" altLang="en-US" sz="1600" b="1">
                <a:gradFill>
                  <a:gsLst>
                    <a:gs pos="0">
                      <a:srgbClr val="007BD3"/>
                    </a:gs>
                    <a:gs pos="100000">
                      <a:srgbClr val="034373"/>
                    </a:gs>
                  </a:gsLst>
                  <a:lin scaled="0"/>
                </a:gradFill>
              </a:rPr>
              <a:t>，但是还会有满的一天，因为你没控制，如果你控制了</a:t>
            </a:r>
            <a:endParaRPr lang="zh-CN" altLang="en-US" sz="1600" b="1">
              <a:gradFill>
                <a:gsLst>
                  <a:gs pos="0">
                    <a:srgbClr val="007BD3"/>
                  </a:gs>
                  <a:gs pos="100000">
                    <a:srgbClr val="034373"/>
                  </a:gs>
                </a:gsLst>
                <a:lin scaled="0"/>
              </a:gradFill>
            </a:endParaRPr>
          </a:p>
          <a:p>
            <a:endParaRPr lang="zh-CN" altLang="en-US" sz="1600" b="1">
              <a:gradFill>
                <a:gsLst>
                  <a:gs pos="0">
                    <a:srgbClr val="007BD3"/>
                  </a:gs>
                  <a:gs pos="100000">
                    <a:srgbClr val="034373"/>
                  </a:gs>
                </a:gsLst>
                <a:lin scaled="0"/>
              </a:gra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面试题七：</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的消息批次发送是怎么设计的？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20700" y="869315"/>
            <a:ext cx="11262995" cy="4799965"/>
          </a:xfrm>
          <a:prstGeom prst="rect">
            <a:avLst/>
          </a:prstGeom>
          <a:noFill/>
        </p:spPr>
        <p:txBody>
          <a:bodyPr wrap="square" rtlCol="0">
            <a:spAutoFit/>
          </a:bodyPr>
          <a:p>
            <a:r>
              <a:rPr lang="zh-CN" altLang="en-US" b="1">
                <a:gradFill>
                  <a:gsLst>
                    <a:gs pos="0">
                      <a:srgbClr val="007BD3"/>
                    </a:gs>
                    <a:gs pos="100000">
                      <a:srgbClr val="034373"/>
                    </a:gs>
                  </a:gsLst>
                  <a:lin scaled="0"/>
                </a:gradFill>
                <a:sym typeface="+mn-ea"/>
              </a:rPr>
              <a:t>对于</a:t>
            </a:r>
            <a:r>
              <a:rPr lang="en-US" altLang="zh-CN" b="1">
                <a:gradFill>
                  <a:gsLst>
                    <a:gs pos="0">
                      <a:srgbClr val="007BD3"/>
                    </a:gs>
                    <a:gs pos="100000">
                      <a:srgbClr val="034373"/>
                    </a:gs>
                  </a:gsLst>
                  <a:lin scaled="0"/>
                </a:gradFill>
                <a:sym typeface="+mn-ea"/>
              </a:rPr>
              <a:t>buffer memory</a:t>
            </a:r>
            <a:r>
              <a:rPr lang="zh-CN" altLang="en-US" b="1">
                <a:gradFill>
                  <a:gsLst>
                    <a:gs pos="0">
                      <a:srgbClr val="007BD3"/>
                    </a:gs>
                    <a:gs pos="100000">
                      <a:srgbClr val="034373"/>
                    </a:gs>
                  </a:gsLst>
                  <a:lin scaled="0"/>
                </a:gradFill>
                <a:sym typeface="+mn-ea"/>
              </a:rPr>
              <a:t>，</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一般情况下够用了，我们可以到，</a:t>
            </a:r>
            <a:r>
              <a:rPr lang="en-US" altLang="zh-CN" b="1">
                <a:gradFill>
                  <a:gsLst>
                    <a:gs pos="0">
                      <a:srgbClr val="007BD3"/>
                    </a:gs>
                    <a:gs pos="100000">
                      <a:srgbClr val="034373"/>
                    </a:gs>
                  </a:gsLst>
                  <a:lin scaled="0"/>
                </a:gradFill>
                <a:sym typeface="+mn-ea"/>
              </a:rPr>
              <a:t>batch</a:t>
            </a:r>
            <a:r>
              <a:rPr lang="zh-CN" altLang="en-US" b="1">
                <a:gradFill>
                  <a:gsLst>
                    <a:gs pos="0">
                      <a:srgbClr val="007BD3"/>
                    </a:gs>
                    <a:gs pos="100000">
                      <a:srgbClr val="034373"/>
                    </a:gs>
                  </a:gsLst>
                  <a:lin scaled="0"/>
                </a:gradFill>
                <a:sym typeface="+mn-ea"/>
              </a:rPr>
              <a:t>一直在进行创建和发送，</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的内存空间一个循环往复的使用过程，但是，总有那么个高并发时候，消息生成速度（</a:t>
            </a:r>
            <a:r>
              <a:rPr lang="en-US" altLang="zh-CN" b="1">
                <a:gradFill>
                  <a:gsLst>
                    <a:gs pos="0">
                      <a:srgbClr val="007BD3"/>
                    </a:gs>
                    <a:gs pos="100000">
                      <a:srgbClr val="034373"/>
                    </a:gs>
                  </a:gsLst>
                  <a:lin scaled="0"/>
                </a:gradFill>
                <a:sym typeface="+mn-ea"/>
              </a:rPr>
              <a:t>1s</a:t>
            </a:r>
            <a:r>
              <a:rPr lang="zh-CN" altLang="en-US" b="1">
                <a:gradFill>
                  <a:gsLst>
                    <a:gs pos="0">
                      <a:srgbClr val="007BD3"/>
                    </a:gs>
                    <a:gs pos="100000">
                      <a:srgbClr val="034373"/>
                    </a:gs>
                  </a:gsLst>
                  <a:lin scaled="0"/>
                </a:gradFill>
                <a:sym typeface="+mn-ea"/>
              </a:rPr>
              <a:t>生成</a:t>
            </a:r>
            <a:r>
              <a:rPr lang="en-US" altLang="zh-CN" b="1">
                <a:gradFill>
                  <a:gsLst>
                    <a:gs pos="0">
                      <a:srgbClr val="007BD3"/>
                    </a:gs>
                    <a:gs pos="100000">
                      <a:srgbClr val="034373"/>
                    </a:gs>
                  </a:gsLst>
                  <a:lin scaled="0"/>
                </a:gradFill>
                <a:sym typeface="+mn-ea"/>
              </a:rPr>
              <a:t>2MB</a:t>
            </a:r>
            <a:r>
              <a:rPr lang="zh-CN" altLang="en-US" b="1">
                <a:gradFill>
                  <a:gsLst>
                    <a:gs pos="0">
                      <a:srgbClr val="007BD3"/>
                    </a:gs>
                    <a:gs pos="100000">
                      <a:srgbClr val="034373"/>
                    </a:gs>
                  </a:gsLst>
                  <a:lin scaled="0"/>
                </a:gradFill>
                <a:sym typeface="+mn-ea"/>
              </a:rPr>
              <a:t>）</a:t>
            </a:r>
            <a:r>
              <a:rPr lang="en-US" altLang="zh-CN" b="1">
                <a:gradFill>
                  <a:gsLst>
                    <a:gs pos="0">
                      <a:srgbClr val="007BD3"/>
                    </a:gs>
                    <a:gs pos="100000">
                      <a:srgbClr val="034373"/>
                    </a:gs>
                  </a:gsLst>
                  <a:lin scaled="0"/>
                </a:gradFill>
                <a:sym typeface="+mn-ea"/>
              </a:rPr>
              <a:t> &gt; batch(1s</a:t>
            </a:r>
            <a:r>
              <a:rPr lang="zh-CN" altLang="en-US" b="1">
                <a:gradFill>
                  <a:gsLst>
                    <a:gs pos="0">
                      <a:srgbClr val="007BD3"/>
                    </a:gs>
                    <a:gs pos="100000">
                      <a:srgbClr val="034373"/>
                    </a:gs>
                  </a:gsLst>
                  <a:lin scaled="0"/>
                </a:gradFill>
                <a:sym typeface="+mn-ea"/>
              </a:rPr>
              <a:t>发送</a:t>
            </a:r>
            <a:r>
              <a:rPr lang="en-US" altLang="zh-CN" b="1">
                <a:gradFill>
                  <a:gsLst>
                    <a:gs pos="0">
                      <a:srgbClr val="007BD3"/>
                    </a:gs>
                    <a:gs pos="100000">
                      <a:srgbClr val="034373"/>
                    </a:gs>
                  </a:gsLst>
                  <a:lin scaled="0"/>
                </a:gradFill>
                <a:sym typeface="+mn-ea"/>
              </a:rPr>
              <a:t>1MB)</a:t>
            </a:r>
            <a:r>
              <a:rPr lang="zh-CN" altLang="en-US" b="1">
                <a:gradFill>
                  <a:gsLst>
                    <a:gs pos="0">
                      <a:srgbClr val="007BD3"/>
                    </a:gs>
                    <a:gs pos="100000">
                      <a:srgbClr val="034373"/>
                    </a:gs>
                  </a:gsLst>
                  <a:lin scaled="0"/>
                </a:gradFill>
                <a:sym typeface="+mn-ea"/>
              </a:rPr>
              <a:t>的发送速度，那么这个空间会无限进行积累（直到</a:t>
            </a:r>
            <a:r>
              <a:rPr lang="en-US" altLang="zh-CN" b="1">
                <a:gradFill>
                  <a:gsLst>
                    <a:gs pos="0">
                      <a:srgbClr val="007BD3"/>
                    </a:gs>
                    <a:gs pos="100000">
                      <a:srgbClr val="034373"/>
                    </a:gs>
                  </a:gsLst>
                  <a:lin scaled="0"/>
                </a:gradFill>
                <a:sym typeface="+mn-ea"/>
              </a:rPr>
              <a:t>32s</a:t>
            </a:r>
            <a:r>
              <a:rPr lang="zh-CN" altLang="en-US" b="1">
                <a:gradFill>
                  <a:gsLst>
                    <a:gs pos="0">
                      <a:srgbClr val="007BD3"/>
                    </a:gs>
                    <a:gs pos="100000">
                      <a:srgbClr val="034373"/>
                    </a:gs>
                  </a:gsLst>
                  <a:lin scaled="0"/>
                </a:gradFill>
                <a:sym typeface="+mn-ea"/>
              </a:rPr>
              <a:t>后，这个空间满了），此时生产者要么被阻塞（等待</a:t>
            </a:r>
            <a:r>
              <a:rPr lang="en-US" altLang="zh-CN" b="1">
                <a:gradFill>
                  <a:gsLst>
                    <a:gs pos="0">
                      <a:srgbClr val="007BD3"/>
                    </a:gs>
                    <a:gs pos="100000">
                      <a:srgbClr val="034373"/>
                    </a:gs>
                  </a:gsLst>
                  <a:lin scaled="0"/>
                </a:gradFill>
                <a:sym typeface="+mn-ea"/>
              </a:rPr>
              <a:t>batch</a:t>
            </a:r>
            <a:r>
              <a:rPr lang="zh-CN" altLang="en-US" b="1">
                <a:gradFill>
                  <a:gsLst>
                    <a:gs pos="0">
                      <a:srgbClr val="007BD3"/>
                    </a:gs>
                    <a:gs pos="100000">
                      <a:srgbClr val="034373"/>
                    </a:gs>
                  </a:gsLst>
                  <a:lin scaled="0"/>
                </a:gradFill>
                <a:sym typeface="+mn-ea"/>
              </a:rPr>
              <a:t>发送之后释放空间max.block.ms）一定时间，要么直接抛出异常。</a:t>
            </a:r>
            <a:r>
              <a:rPr lang="en-US" altLang="zh-CN" b="1">
                <a:gradFill>
                  <a:gsLst>
                    <a:gs pos="0">
                      <a:srgbClr val="007BD3"/>
                    </a:gs>
                    <a:gs pos="100000">
                      <a:srgbClr val="034373"/>
                    </a:gs>
                  </a:gsLst>
                  <a:lin scaled="0"/>
                </a:gradFill>
                <a:sym typeface="+mn-ea"/>
              </a:rPr>
              <a:t>  </a:t>
            </a:r>
            <a:r>
              <a:rPr lang="zh-CN" altLang="en-US" b="1">
                <a:gradFill>
                  <a:gsLst>
                    <a:gs pos="0">
                      <a:srgbClr val="007BD3"/>
                    </a:gs>
                    <a:gs pos="100000">
                      <a:srgbClr val="034373"/>
                    </a:gs>
                  </a:gsLst>
                  <a:lin scaled="0"/>
                </a:gradFill>
                <a:sym typeface="+mn-ea"/>
              </a:rPr>
              <a:t>想要直到</a:t>
            </a:r>
            <a:r>
              <a:rPr lang="en-US" altLang="zh-CN" b="1">
                <a:gradFill>
                  <a:gsLst>
                    <a:gs pos="0">
                      <a:srgbClr val="007BD3"/>
                    </a:gs>
                    <a:gs pos="100000">
                      <a:srgbClr val="034373"/>
                    </a:gs>
                  </a:gsLst>
                  <a:lin scaled="0"/>
                </a:gradFill>
                <a:sym typeface="+mn-ea"/>
              </a:rPr>
              <a:t>buffer memory</a:t>
            </a:r>
            <a:r>
              <a:rPr lang="zh-CN" altLang="en-US" b="1">
                <a:gradFill>
                  <a:gsLst>
                    <a:gs pos="0">
                      <a:srgbClr val="007BD3"/>
                    </a:gs>
                    <a:gs pos="100000">
                      <a:srgbClr val="034373"/>
                    </a:gs>
                  </a:gsLst>
                  <a:lin scaled="0"/>
                </a:gradFill>
                <a:sym typeface="+mn-ea"/>
              </a:rPr>
              <a:t>的峰值大小，必须要进行压测，用最大的数据量的</a:t>
            </a:r>
            <a:r>
              <a:rPr lang="en-US" altLang="zh-CN" b="1">
                <a:gradFill>
                  <a:gsLst>
                    <a:gs pos="0">
                      <a:srgbClr val="007BD3"/>
                    </a:gs>
                    <a:gs pos="100000">
                      <a:srgbClr val="034373"/>
                    </a:gs>
                  </a:gsLst>
                  <a:lin scaled="0"/>
                </a:gradFill>
                <a:sym typeface="+mn-ea"/>
              </a:rPr>
              <a:t>1.5</a:t>
            </a:r>
            <a:r>
              <a:rPr lang="zh-CN" altLang="en-US" b="1">
                <a:gradFill>
                  <a:gsLst>
                    <a:gs pos="0">
                      <a:srgbClr val="007BD3"/>
                    </a:gs>
                    <a:gs pos="100000">
                      <a:srgbClr val="034373"/>
                    </a:gs>
                  </a:gsLst>
                  <a:lin scaled="0"/>
                </a:gradFill>
                <a:sym typeface="+mn-ea"/>
              </a:rPr>
              <a:t>倍进行压测，如果</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情况下没有发生异常，请使用</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；如果发生异常了，请先进行网络带宽的资源调整，调大带宽进行一轮测试，如果带宽能够解决问题，那就无须进行</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的调整了，如果带宽对此没有任何作用怎么办？</a:t>
            </a:r>
            <a:r>
              <a:rPr lang="en-US" altLang="zh-CN" b="1">
                <a:gradFill>
                  <a:gsLst>
                    <a:gs pos="0">
                      <a:srgbClr val="007BD3"/>
                    </a:gs>
                    <a:gs pos="100000">
                      <a:srgbClr val="034373"/>
                    </a:gs>
                  </a:gsLst>
                  <a:lin scaled="0"/>
                </a:gradFill>
                <a:sym typeface="+mn-ea"/>
              </a:rPr>
              <a:t> send</a:t>
            </a:r>
            <a:r>
              <a:rPr lang="zh-CN" altLang="en-US" b="1">
                <a:gradFill>
                  <a:gsLst>
                    <a:gs pos="0">
                      <a:srgbClr val="007BD3"/>
                    </a:gs>
                    <a:gs pos="100000">
                      <a:srgbClr val="034373"/>
                    </a:gs>
                  </a:gsLst>
                  <a:lin scaled="0"/>
                </a:gradFill>
                <a:sym typeface="+mn-ea"/>
              </a:rPr>
              <a:t>方法是</a:t>
            </a:r>
            <a:r>
              <a:rPr lang="en-US" altLang="zh-CN" b="1">
                <a:gradFill>
                  <a:gsLst>
                    <a:gs pos="0">
                      <a:srgbClr val="007BD3"/>
                    </a:gs>
                    <a:gs pos="100000">
                      <a:srgbClr val="034373"/>
                    </a:gs>
                  </a:gsLst>
                  <a:lin scaled="0"/>
                </a:gradFill>
                <a:sym typeface="+mn-ea"/>
              </a:rPr>
              <a:t>kafka</a:t>
            </a:r>
            <a:r>
              <a:rPr lang="zh-CN" altLang="en-US" b="1">
                <a:gradFill>
                  <a:gsLst>
                    <a:gs pos="0">
                      <a:srgbClr val="007BD3"/>
                    </a:gs>
                    <a:gs pos="100000">
                      <a:srgbClr val="034373"/>
                    </a:gs>
                  </a:gsLst>
                  <a:lin scaled="0"/>
                </a:gradFill>
                <a:sym typeface="+mn-ea"/>
              </a:rPr>
              <a:t>的，消息生产是你的，可否对你的消息生产速度进控制速度（疑问：我们就需要速度，你让我控制速度是几个意思？你这是好的解决方式吗？</a:t>
            </a:r>
            <a:r>
              <a:rPr lang="en-US" altLang="zh-CN" b="1">
                <a:gradFill>
                  <a:gsLst>
                    <a:gs pos="0">
                      <a:srgbClr val="007BD3"/>
                    </a:gs>
                    <a:gs pos="100000">
                      <a:srgbClr val="034373"/>
                    </a:gs>
                  </a:gsLst>
                  <a:lin scaled="0"/>
                </a:gradFill>
                <a:sym typeface="+mn-ea"/>
              </a:rPr>
              <a:t> </a:t>
            </a:r>
            <a:r>
              <a:rPr lang="zh-CN" altLang="en-US" b="1">
                <a:gradFill>
                  <a:gsLst>
                    <a:gs pos="0">
                      <a:srgbClr val="007BD3"/>
                    </a:gs>
                    <a:gs pos="100000">
                      <a:srgbClr val="034373"/>
                    </a:gs>
                  </a:gsLst>
                  <a:lin scaled="0"/>
                </a:gradFill>
                <a:sym typeface="+mn-ea"/>
              </a:rPr>
              <a:t>这是当前服务器资源总量下最好的解决方式），你生产的再快，没人给你发送消息也白扯，所以你控制速度和不控制速度，最终的结果是一样的，但是如果你不控制速度，你就会得到异常信息，</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满了，你可以加大</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，但是还会有满的一天，因为你没控制，如果你控制了，不但没有异常，还不用浪费</a:t>
            </a:r>
            <a:r>
              <a:rPr lang="en-US" altLang="zh-CN" b="1">
                <a:gradFill>
                  <a:gsLst>
                    <a:gs pos="0">
                      <a:srgbClr val="007BD3"/>
                    </a:gs>
                    <a:gs pos="100000">
                      <a:srgbClr val="034373"/>
                    </a:gs>
                  </a:gsLst>
                  <a:lin scaled="0"/>
                </a:gradFill>
                <a:sym typeface="+mn-ea"/>
              </a:rPr>
              <a:t>buffer memory</a:t>
            </a:r>
            <a:r>
              <a:rPr lang="zh-CN" altLang="en-US" b="1">
                <a:gradFill>
                  <a:gsLst>
                    <a:gs pos="0">
                      <a:srgbClr val="007BD3"/>
                    </a:gs>
                    <a:gs pos="100000">
                      <a:srgbClr val="034373"/>
                    </a:gs>
                  </a:gsLst>
                  <a:lin scaled="0"/>
                </a:gradFill>
                <a:sym typeface="+mn-ea"/>
              </a:rPr>
              <a:t>。</a:t>
            </a:r>
            <a:endParaRPr lang="zh-CN" altLang="en-US" b="1">
              <a:gradFill>
                <a:gsLst>
                  <a:gs pos="0">
                    <a:srgbClr val="007BD3"/>
                  </a:gs>
                  <a:gs pos="100000">
                    <a:srgbClr val="034373"/>
                  </a:gs>
                </a:gsLst>
                <a:lin scaled="0"/>
              </a:gradFill>
              <a:sym typeface="+mn-ea"/>
            </a:endParaRPr>
          </a:p>
          <a:p>
            <a:endParaRPr lang="zh-CN" altLang="en-US" b="1">
              <a:gradFill>
                <a:gsLst>
                  <a:gs pos="0">
                    <a:srgbClr val="007BD3"/>
                  </a:gs>
                  <a:gs pos="100000">
                    <a:srgbClr val="034373"/>
                  </a:gs>
                </a:gsLst>
                <a:lin scaled="0"/>
              </a:gradFill>
              <a:sym typeface="+mn-ea"/>
            </a:endParaRPr>
          </a:p>
          <a:p>
            <a:r>
              <a:rPr lang="zh-CN" altLang="en-US" b="1">
                <a:gradFill>
                  <a:gsLst>
                    <a:gs pos="0">
                      <a:srgbClr val="007BD3"/>
                    </a:gs>
                    <a:gs pos="100000">
                      <a:srgbClr val="034373"/>
                    </a:gs>
                  </a:gsLst>
                  <a:lin scaled="0"/>
                </a:gradFill>
                <a:sym typeface="+mn-ea"/>
              </a:rPr>
              <a:t>如果你不能控制速度，请扩展节点。</a:t>
            </a:r>
            <a:endParaRPr lang="zh-CN" altLang="en-US" b="1">
              <a:gradFill>
                <a:gsLst>
                  <a:gs pos="0">
                    <a:srgbClr val="007BD3"/>
                  </a:gs>
                  <a:gs pos="100000">
                    <a:srgbClr val="034373"/>
                  </a:gs>
                </a:gsLst>
                <a:lin scaled="0"/>
              </a:gradFill>
              <a:sym typeface="+mn-ea"/>
            </a:endParaRPr>
          </a:p>
          <a:p>
            <a:endParaRPr lang="zh-CN" altLang="en-US" b="1">
              <a:gradFill>
                <a:gsLst>
                  <a:gs pos="0">
                    <a:srgbClr val="007BD3"/>
                  </a:gs>
                  <a:gs pos="100000">
                    <a:srgbClr val="034373"/>
                  </a:gs>
                </a:gsLst>
                <a:lin scaled="0"/>
              </a:gradFill>
              <a:sym typeface="+mn-ea"/>
            </a:endParaRPr>
          </a:p>
          <a:p>
            <a:r>
              <a:rPr lang="zh-CN" altLang="en-US" b="1">
                <a:gradFill>
                  <a:gsLst>
                    <a:gs pos="0">
                      <a:srgbClr val="007BD3"/>
                    </a:gs>
                    <a:gs pos="100000">
                      <a:srgbClr val="034373"/>
                    </a:gs>
                  </a:gsLst>
                  <a:lin scaled="0"/>
                </a:gradFill>
                <a:sym typeface="+mn-ea"/>
              </a:rPr>
              <a:t>那么</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这东西到底让不让改。可以改的，但是你需要保证你的消息积累时间的积累量能够被你调整的这</a:t>
            </a:r>
            <a:r>
              <a:rPr lang="en-US" altLang="zh-CN" b="1">
                <a:gradFill>
                  <a:gsLst>
                    <a:gs pos="0">
                      <a:srgbClr val="007BD3"/>
                    </a:gs>
                    <a:gs pos="100000">
                      <a:srgbClr val="034373"/>
                    </a:gs>
                  </a:gsLst>
                  <a:lin scaled="0"/>
                </a:gradFill>
                <a:sym typeface="+mn-ea"/>
              </a:rPr>
              <a:t>32MB</a:t>
            </a:r>
            <a:r>
              <a:rPr lang="zh-CN" altLang="en-US" b="1">
                <a:gradFill>
                  <a:gsLst>
                    <a:gs pos="0">
                      <a:srgbClr val="007BD3"/>
                    </a:gs>
                    <a:gs pos="100000">
                      <a:srgbClr val="034373"/>
                    </a:gs>
                  </a:gsLst>
                  <a:lin scaled="0"/>
                </a:gradFill>
                <a:sym typeface="+mn-ea"/>
              </a:rPr>
              <a:t>容纳下来，度过难关。</a:t>
            </a:r>
            <a:r>
              <a:rPr lang="en-US" altLang="zh-CN" b="1">
                <a:gradFill>
                  <a:gsLst>
                    <a:gs pos="0">
                      <a:srgbClr val="007BD3"/>
                    </a:gs>
                    <a:gs pos="100000">
                      <a:srgbClr val="034373"/>
                    </a:gs>
                  </a:gsLst>
                  <a:lin scaled="0"/>
                </a:gradFill>
                <a:sym typeface="+mn-ea"/>
              </a:rPr>
              <a:t> </a:t>
            </a:r>
            <a:r>
              <a:rPr lang="zh-CN" altLang="en-US" b="1">
                <a:gradFill>
                  <a:gsLst>
                    <a:gs pos="0">
                      <a:srgbClr val="007BD3"/>
                    </a:gs>
                    <a:gs pos="100000">
                      <a:srgbClr val="034373"/>
                    </a:gs>
                  </a:gsLst>
                  <a:lin scaled="0"/>
                </a:gradFill>
                <a:sym typeface="+mn-ea"/>
              </a:rPr>
              <a:t>只能通过压测进行。尽量不要将</a:t>
            </a:r>
            <a:r>
              <a:rPr lang="en-US" altLang="zh-CN" b="1">
                <a:gradFill>
                  <a:gsLst>
                    <a:gs pos="0">
                      <a:srgbClr val="007BD3"/>
                    </a:gs>
                    <a:gs pos="100000">
                      <a:srgbClr val="034373"/>
                    </a:gs>
                  </a:gsLst>
                  <a:lin scaled="0"/>
                </a:gradFill>
                <a:sym typeface="+mn-ea"/>
              </a:rPr>
              <a:t>buffer memory</a:t>
            </a:r>
            <a:r>
              <a:rPr lang="zh-CN" altLang="en-US" b="1">
                <a:gradFill>
                  <a:gsLst>
                    <a:gs pos="0">
                      <a:srgbClr val="007BD3"/>
                    </a:gs>
                    <a:gs pos="100000">
                      <a:srgbClr val="034373"/>
                    </a:gs>
                  </a:gsLst>
                  <a:lin scaled="0"/>
                </a:gradFill>
                <a:sym typeface="+mn-ea"/>
              </a:rPr>
              <a:t>调整太大，</a:t>
            </a:r>
            <a:r>
              <a:rPr lang="en-US" altLang="zh-CN" b="1">
                <a:gradFill>
                  <a:gsLst>
                    <a:gs pos="0">
                      <a:srgbClr val="007BD3"/>
                    </a:gs>
                    <a:gs pos="100000">
                      <a:srgbClr val="034373"/>
                    </a:gs>
                  </a:gsLst>
                  <a:lin scaled="0"/>
                </a:gradFill>
                <a:sym typeface="+mn-ea"/>
              </a:rPr>
              <a:t>64Mb</a:t>
            </a:r>
            <a:r>
              <a:rPr lang="zh-CN" altLang="en-US" b="1">
                <a:gradFill>
                  <a:gsLst>
                    <a:gs pos="0">
                      <a:srgbClr val="007BD3"/>
                    </a:gs>
                    <a:gs pos="100000">
                      <a:srgbClr val="034373"/>
                    </a:gs>
                  </a:gsLst>
                  <a:lin scaled="0"/>
                </a:gradFill>
                <a:sym typeface="+mn-ea"/>
              </a:rPr>
              <a:t>就差不多了，如果</a:t>
            </a:r>
            <a:r>
              <a:rPr lang="en-US" altLang="zh-CN" b="1">
                <a:gradFill>
                  <a:gsLst>
                    <a:gs pos="0">
                      <a:srgbClr val="007BD3"/>
                    </a:gs>
                    <a:gs pos="100000">
                      <a:srgbClr val="034373"/>
                    </a:gs>
                  </a:gsLst>
                  <a:lin scaled="0"/>
                </a:gradFill>
                <a:sym typeface="+mn-ea"/>
              </a:rPr>
              <a:t>64mb</a:t>
            </a:r>
            <a:r>
              <a:rPr lang="zh-CN" altLang="en-US" b="1">
                <a:gradFill>
                  <a:gsLst>
                    <a:gs pos="0">
                      <a:srgbClr val="007BD3"/>
                    </a:gs>
                    <a:gs pos="100000">
                      <a:srgbClr val="034373"/>
                    </a:gs>
                  </a:gsLst>
                  <a:lin scaled="0"/>
                </a:gradFill>
                <a:sym typeface="+mn-ea"/>
              </a:rPr>
              <a:t>都不够，说明你们的整体集群设计有问题，或者网络带宽资源有问题。</a:t>
            </a:r>
            <a:endParaRPr lang="zh-CN" altLang="en-US" b="1">
              <a:gradFill>
                <a:gsLst>
                  <a:gs pos="0">
                    <a:srgbClr val="007BD3"/>
                  </a:gs>
                  <a:gs pos="100000">
                    <a:srgbClr val="034373"/>
                  </a:gs>
                </a:gsLst>
                <a:lin scaled="0"/>
              </a:gra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视频内容介绍</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1905635" y="920750"/>
            <a:ext cx="9754870" cy="4646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面试题八：</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对于大消息的发送需要注意什么？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1980" y="786130"/>
            <a:ext cx="11058525" cy="4615815"/>
          </a:xfrm>
          <a:prstGeom prst="rect">
            <a:avLst/>
          </a:prstGeom>
          <a:noFill/>
        </p:spPr>
        <p:txBody>
          <a:bodyPr wrap="square" rtlCol="0">
            <a:spAutoFit/>
          </a:bodyPr>
          <a:p>
            <a:r>
              <a:rPr lang="zh-CN" altLang="en-US" sz="1400"/>
              <a:t>假如</a:t>
            </a:r>
            <a:r>
              <a:rPr lang="en-US" altLang="zh-CN" sz="1400"/>
              <a:t>batchsize</a:t>
            </a:r>
            <a:r>
              <a:rPr lang="zh-CN" altLang="en-US" sz="1400"/>
              <a:t>的大小是默认的</a:t>
            </a:r>
            <a:r>
              <a:rPr lang="en-US" altLang="zh-CN" sz="1400"/>
              <a:t>16kb</a:t>
            </a:r>
            <a:r>
              <a:rPr lang="zh-CN" altLang="en-US" sz="1400"/>
              <a:t>，那么超过</a:t>
            </a:r>
            <a:r>
              <a:rPr lang="en-US" altLang="zh-CN" sz="1400"/>
              <a:t>16kb</a:t>
            </a:r>
            <a:r>
              <a:rPr lang="zh-CN" altLang="en-US" sz="1400"/>
              <a:t>的就已经是算比较大的消息了。（</a:t>
            </a:r>
            <a:r>
              <a:rPr lang="en-US" altLang="zh-CN" sz="1400"/>
              <a:t>kafka</a:t>
            </a:r>
            <a:r>
              <a:rPr lang="zh-CN" altLang="en-US" sz="1400"/>
              <a:t>的单个消息大于</a:t>
            </a:r>
            <a:r>
              <a:rPr lang="en-US" altLang="zh-CN" sz="1400"/>
              <a:t>batchsize</a:t>
            </a:r>
            <a:r>
              <a:rPr lang="zh-CN" altLang="en-US" sz="1400"/>
              <a:t>，</a:t>
            </a:r>
            <a:r>
              <a:rPr lang="en-US" altLang="zh-CN" sz="1400"/>
              <a:t>kafka</a:t>
            </a:r>
            <a:r>
              <a:rPr lang="zh-CN" altLang="en-US" sz="1400"/>
              <a:t>是如何处理的）；</a:t>
            </a:r>
            <a:endParaRPr lang="zh-CN" altLang="en-US" sz="1400"/>
          </a:p>
          <a:p>
            <a:r>
              <a:rPr lang="zh-CN" altLang="en-US" sz="1400" b="1">
                <a:solidFill>
                  <a:srgbClr val="FF0000"/>
                </a:solidFill>
              </a:rPr>
              <a:t>如果单个消息的大小超过了</a:t>
            </a:r>
            <a:r>
              <a:rPr lang="en-US" altLang="zh-CN" sz="1400" b="1">
                <a:solidFill>
                  <a:srgbClr val="FF0000"/>
                </a:solidFill>
              </a:rPr>
              <a:t>batchsize</a:t>
            </a:r>
            <a:r>
              <a:rPr lang="zh-CN" altLang="en-US" sz="1400" b="1">
                <a:solidFill>
                  <a:srgbClr val="FF0000"/>
                </a:solidFill>
              </a:rPr>
              <a:t>，那么</a:t>
            </a:r>
            <a:r>
              <a:rPr lang="en-US" altLang="zh-CN" sz="1400" b="1">
                <a:solidFill>
                  <a:srgbClr val="FF0000"/>
                </a:solidFill>
              </a:rPr>
              <a:t>kafka</a:t>
            </a:r>
            <a:r>
              <a:rPr lang="zh-CN" altLang="en-US" sz="1400" b="1">
                <a:solidFill>
                  <a:srgbClr val="FF0000"/>
                </a:solidFill>
              </a:rPr>
              <a:t>的消息类累加器会直接将这条消息进行发送，不会用多个</a:t>
            </a:r>
            <a:r>
              <a:rPr lang="en-US" altLang="zh-CN" sz="1400" b="1">
                <a:solidFill>
                  <a:srgbClr val="FF0000"/>
                </a:solidFill>
              </a:rPr>
              <a:t>batch</a:t>
            </a:r>
            <a:r>
              <a:rPr lang="zh-CN" altLang="en-US" sz="1400" b="1">
                <a:solidFill>
                  <a:srgbClr val="FF0000"/>
                </a:solidFill>
              </a:rPr>
              <a:t>组装这个消息。但是，这样的消息会有内存空间开辟的性能问题。对于</a:t>
            </a:r>
            <a:r>
              <a:rPr lang="en-US" altLang="zh-CN" sz="1400" b="1">
                <a:solidFill>
                  <a:srgbClr val="FF0000"/>
                </a:solidFill>
              </a:rPr>
              <a:t>batchsize</a:t>
            </a:r>
            <a:r>
              <a:rPr lang="zh-CN" altLang="en-US" sz="1400" b="1">
                <a:solidFill>
                  <a:srgbClr val="FF0000"/>
                </a:solidFill>
              </a:rPr>
              <a:t>的空间大小，</a:t>
            </a:r>
            <a:r>
              <a:rPr lang="en-US" altLang="zh-CN" sz="1400" b="1">
                <a:solidFill>
                  <a:srgbClr val="FF0000"/>
                </a:solidFill>
              </a:rPr>
              <a:t>kafka</a:t>
            </a:r>
            <a:r>
              <a:rPr lang="zh-CN" altLang="en-US" sz="1400" b="1">
                <a:solidFill>
                  <a:srgbClr val="FF0000"/>
                </a:solidFill>
              </a:rPr>
              <a:t>会复用</a:t>
            </a:r>
            <a:r>
              <a:rPr lang="en-US" altLang="zh-CN" sz="1400" b="1">
                <a:solidFill>
                  <a:srgbClr val="FF0000"/>
                </a:solidFill>
              </a:rPr>
              <a:t>java.io.Bytebuffer</a:t>
            </a:r>
            <a:r>
              <a:rPr lang="zh-CN" altLang="en-US" sz="1400" b="1">
                <a:solidFill>
                  <a:srgbClr val="FF0000"/>
                </a:solidFill>
              </a:rPr>
              <a:t>，不用每次都去申请</a:t>
            </a:r>
            <a:r>
              <a:rPr lang="en-US" altLang="zh-CN" sz="1400" b="1">
                <a:solidFill>
                  <a:srgbClr val="FF0000"/>
                </a:solidFill>
              </a:rPr>
              <a:t>16kb</a:t>
            </a:r>
            <a:r>
              <a:rPr lang="zh-CN" altLang="en-US" sz="1400" b="1">
                <a:solidFill>
                  <a:srgbClr val="FF0000"/>
                </a:solidFill>
              </a:rPr>
              <a:t>的内存空间，但是对于大于</a:t>
            </a:r>
            <a:r>
              <a:rPr lang="en-US" altLang="zh-CN" sz="1400" b="1">
                <a:solidFill>
                  <a:srgbClr val="FF0000"/>
                </a:solidFill>
              </a:rPr>
              <a:t>16kb</a:t>
            </a:r>
            <a:r>
              <a:rPr lang="zh-CN" altLang="en-US" sz="1400" b="1">
                <a:solidFill>
                  <a:srgbClr val="FF0000"/>
                </a:solidFill>
              </a:rPr>
              <a:t>的</a:t>
            </a:r>
            <a:r>
              <a:rPr lang="en-US" altLang="zh-CN" sz="1400" b="1">
                <a:solidFill>
                  <a:srgbClr val="FF0000"/>
                </a:solidFill>
              </a:rPr>
              <a:t>batchsize</a:t>
            </a:r>
            <a:r>
              <a:rPr lang="zh-CN" altLang="en-US" sz="1400" b="1">
                <a:solidFill>
                  <a:srgbClr val="FF0000"/>
                </a:solidFill>
              </a:rPr>
              <a:t>的消息，</a:t>
            </a:r>
            <a:r>
              <a:rPr lang="en-US" altLang="zh-CN" sz="1400" b="1">
                <a:solidFill>
                  <a:srgbClr val="FF0000"/>
                </a:solidFill>
              </a:rPr>
              <a:t>kafka</a:t>
            </a:r>
            <a:r>
              <a:rPr lang="zh-CN" altLang="en-US" sz="1400" b="1">
                <a:solidFill>
                  <a:srgbClr val="FF0000"/>
                </a:solidFill>
              </a:rPr>
              <a:t>无法使用</a:t>
            </a:r>
            <a:r>
              <a:rPr lang="en-US" altLang="zh-CN" sz="1400" b="1">
                <a:solidFill>
                  <a:srgbClr val="FF0000"/>
                </a:solidFill>
              </a:rPr>
              <a:t>bytebuffer</a:t>
            </a:r>
            <a:r>
              <a:rPr lang="zh-CN" altLang="en-US" sz="1400" b="1">
                <a:solidFill>
                  <a:srgbClr val="FF0000"/>
                </a:solidFill>
              </a:rPr>
              <a:t>的复用，每次都需要申请这个消息大小的空间，这样频繁的发送大于</a:t>
            </a:r>
            <a:r>
              <a:rPr lang="en-US" altLang="zh-CN" sz="1400" b="1">
                <a:solidFill>
                  <a:srgbClr val="FF0000"/>
                </a:solidFill>
              </a:rPr>
              <a:t>16kb</a:t>
            </a:r>
            <a:r>
              <a:rPr lang="zh-CN" altLang="en-US" sz="1400" b="1">
                <a:solidFill>
                  <a:srgbClr val="FF0000"/>
                </a:solidFill>
              </a:rPr>
              <a:t>的消息就会有空间开辟的性能问题，所以我们可以考虑适当的调大</a:t>
            </a:r>
            <a:r>
              <a:rPr lang="en-US" altLang="zh-CN" sz="1400" b="1">
                <a:solidFill>
                  <a:srgbClr val="FF0000"/>
                </a:solidFill>
              </a:rPr>
              <a:t>batch size</a:t>
            </a:r>
            <a:r>
              <a:rPr lang="zh-CN" altLang="en-US" sz="1400" b="1">
                <a:solidFill>
                  <a:srgbClr val="FF0000"/>
                </a:solidFill>
              </a:rPr>
              <a:t>。</a:t>
            </a:r>
            <a:endParaRPr lang="zh-CN" altLang="en-US" sz="1400"/>
          </a:p>
          <a:p>
            <a:r>
              <a:rPr lang="en-US" altLang="zh-CN" sz="1400"/>
              <a:t>kafka</a:t>
            </a:r>
            <a:r>
              <a:rPr lang="zh-CN" altLang="en-US" sz="1400"/>
              <a:t>对于单个消息的大小是有一个参数限制的，</a:t>
            </a:r>
            <a:r>
              <a:rPr lang="en-US" altLang="zh-CN" sz="1400"/>
              <a:t>max.request.size </a:t>
            </a:r>
            <a:r>
              <a:rPr lang="zh-CN" altLang="en-US" sz="1400"/>
              <a:t>这个参数的默认值是</a:t>
            </a:r>
            <a:r>
              <a:rPr lang="en-US" altLang="zh-CN" sz="1400"/>
              <a:t>1MB</a:t>
            </a:r>
            <a:r>
              <a:rPr lang="zh-CN" altLang="en-US" sz="1400"/>
              <a:t>，意思是说，生产者所发送的最大的消息也就是不能超过</a:t>
            </a:r>
            <a:r>
              <a:rPr lang="en-US" altLang="zh-CN" sz="1400"/>
              <a:t>1MB</a:t>
            </a:r>
            <a:r>
              <a:rPr lang="zh-CN" altLang="en-US" sz="1400"/>
              <a:t>了。</a:t>
            </a:r>
            <a:endParaRPr lang="zh-CN" altLang="en-US" sz="1400"/>
          </a:p>
          <a:p>
            <a:r>
              <a:rPr lang="zh-CN" altLang="en-US" sz="1400" b="1">
                <a:solidFill>
                  <a:srgbClr val="FF0000"/>
                </a:solidFill>
                <a:sym typeface="+mn-ea"/>
              </a:rPr>
              <a:t>如果单个消息的大小超过了</a:t>
            </a:r>
            <a:r>
              <a:rPr lang="en-US" altLang="zh-CN" sz="1400" b="1">
                <a:solidFill>
                  <a:srgbClr val="FF0000"/>
                </a:solidFill>
                <a:sym typeface="+mn-ea"/>
              </a:rPr>
              <a:t>kafka</a:t>
            </a:r>
            <a:r>
              <a:rPr lang="zh-CN" altLang="en-US" sz="1400" b="1">
                <a:solidFill>
                  <a:srgbClr val="FF0000"/>
                </a:solidFill>
                <a:sym typeface="+mn-ea"/>
              </a:rPr>
              <a:t>的</a:t>
            </a:r>
            <a:r>
              <a:rPr lang="en-US" altLang="zh-CN" sz="1400" b="1">
                <a:solidFill>
                  <a:srgbClr val="FF0000"/>
                </a:solidFill>
                <a:sym typeface="+mn-ea"/>
              </a:rPr>
              <a:t>max.request.size</a:t>
            </a:r>
            <a:r>
              <a:rPr lang="zh-CN" altLang="en-US" sz="1400" b="1">
                <a:solidFill>
                  <a:srgbClr val="FF0000"/>
                </a:solidFill>
                <a:sym typeface="+mn-ea"/>
              </a:rPr>
              <a:t>的默认</a:t>
            </a:r>
            <a:r>
              <a:rPr lang="en-US" altLang="zh-CN" sz="1400" b="1">
                <a:solidFill>
                  <a:srgbClr val="FF0000"/>
                </a:solidFill>
                <a:sym typeface="+mn-ea"/>
              </a:rPr>
              <a:t>1mb</a:t>
            </a:r>
            <a:r>
              <a:rPr lang="zh-CN" altLang="en-US" sz="1400" b="1">
                <a:solidFill>
                  <a:srgbClr val="FF0000"/>
                </a:solidFill>
                <a:sym typeface="+mn-ea"/>
              </a:rPr>
              <a:t>，就需要对这个参数进行一个调整，比如说调整到</a:t>
            </a:r>
            <a:r>
              <a:rPr lang="en-US" altLang="zh-CN" sz="1400" b="1">
                <a:solidFill>
                  <a:srgbClr val="FF0000"/>
                </a:solidFill>
                <a:sym typeface="+mn-ea"/>
              </a:rPr>
              <a:t>2MB</a:t>
            </a:r>
            <a:r>
              <a:rPr lang="zh-CN" altLang="en-US" sz="1400" b="1">
                <a:solidFill>
                  <a:srgbClr val="FF0000"/>
                </a:solidFill>
                <a:sym typeface="+mn-ea"/>
              </a:rPr>
              <a:t>去满足消息的发送要求。</a:t>
            </a:r>
            <a:endParaRPr lang="zh-CN" altLang="en-US" sz="1400"/>
          </a:p>
          <a:p>
            <a:r>
              <a:rPr lang="zh-CN" altLang="en-US" sz="1400"/>
              <a:t>如果这个消息大于</a:t>
            </a:r>
            <a:r>
              <a:rPr lang="en-US" altLang="zh-CN" sz="1400"/>
              <a:t>1MB</a:t>
            </a:r>
            <a:r>
              <a:rPr lang="zh-CN" altLang="en-US" sz="1400"/>
              <a:t>了，比如说</a:t>
            </a:r>
            <a:r>
              <a:rPr lang="en-US" altLang="zh-CN" sz="1400"/>
              <a:t>2MB</a:t>
            </a:r>
            <a:r>
              <a:rPr lang="zh-CN" altLang="en-US" sz="1400"/>
              <a:t>，我们应该如何去调整</a:t>
            </a:r>
            <a:r>
              <a:rPr lang="en-US" altLang="zh-CN" sz="1400"/>
              <a:t>kafka</a:t>
            </a:r>
            <a:r>
              <a:rPr lang="zh-CN" altLang="en-US" sz="1400"/>
              <a:t>的参数？</a:t>
            </a:r>
            <a:endParaRPr lang="zh-CN" altLang="en-US" sz="1400"/>
          </a:p>
          <a:p>
            <a:r>
              <a:rPr lang="zh-CN" altLang="en-US" sz="1400" b="1">
                <a:solidFill>
                  <a:srgbClr val="FF0000"/>
                </a:solidFill>
              </a:rPr>
              <a:t>单单调整</a:t>
            </a:r>
            <a:r>
              <a:rPr lang="en-US" altLang="zh-CN" sz="1400" b="1">
                <a:solidFill>
                  <a:srgbClr val="FF0000"/>
                </a:solidFill>
              </a:rPr>
              <a:t>maxrequestsize</a:t>
            </a:r>
            <a:r>
              <a:rPr lang="zh-CN" altLang="en-US" sz="1400" b="1">
                <a:solidFill>
                  <a:srgbClr val="FF0000"/>
                </a:solidFill>
              </a:rPr>
              <a:t>是完全不够的，因为</a:t>
            </a:r>
            <a:r>
              <a:rPr lang="en-US" altLang="zh-CN" sz="1400" b="1">
                <a:solidFill>
                  <a:srgbClr val="FF0000"/>
                </a:solidFill>
                <a:sym typeface="+mn-ea"/>
              </a:rPr>
              <a:t>maxrequestsize</a:t>
            </a:r>
            <a:r>
              <a:rPr lang="zh-CN" altLang="en-US" sz="1400" b="1">
                <a:solidFill>
                  <a:srgbClr val="FF0000"/>
                </a:solidFill>
                <a:sym typeface="+mn-ea"/>
              </a:rPr>
              <a:t>仅仅是生产者能够发送的单条消息的最大的值，我们如果将其调整为</a:t>
            </a:r>
            <a:r>
              <a:rPr lang="en-US" altLang="zh-CN" sz="1400" b="1">
                <a:solidFill>
                  <a:srgbClr val="FF0000"/>
                </a:solidFill>
                <a:sym typeface="+mn-ea"/>
              </a:rPr>
              <a:t>2mb</a:t>
            </a:r>
            <a:r>
              <a:rPr lang="zh-CN" altLang="en-US" sz="1400" b="1">
                <a:solidFill>
                  <a:srgbClr val="FF0000"/>
                </a:solidFill>
                <a:sym typeface="+mn-ea"/>
              </a:rPr>
              <a:t>，我们还需要去调整</a:t>
            </a:r>
            <a:r>
              <a:rPr lang="en-US" altLang="zh-CN" sz="1400" b="1">
                <a:solidFill>
                  <a:srgbClr val="FF0000"/>
                </a:solidFill>
                <a:sym typeface="+mn-ea"/>
              </a:rPr>
              <a:t> kafka borker</a:t>
            </a:r>
            <a:r>
              <a:rPr lang="zh-CN" altLang="en-US" sz="1400" b="1">
                <a:solidFill>
                  <a:srgbClr val="FF0000"/>
                </a:solidFill>
                <a:sym typeface="+mn-ea"/>
              </a:rPr>
              <a:t>能够接受的最大的消息值，</a:t>
            </a:r>
            <a:r>
              <a:rPr lang="en-US" altLang="zh-CN" sz="1400" b="1">
                <a:solidFill>
                  <a:srgbClr val="FF0000"/>
                </a:solidFill>
                <a:sym typeface="+mn-ea"/>
              </a:rPr>
              <a:t>kafka borker</a:t>
            </a:r>
            <a:r>
              <a:rPr lang="zh-CN" altLang="en-US" sz="1400" b="1">
                <a:solidFill>
                  <a:srgbClr val="FF0000"/>
                </a:solidFill>
                <a:sym typeface="+mn-ea"/>
              </a:rPr>
              <a:t>通过</a:t>
            </a:r>
            <a:r>
              <a:rPr lang="en-US" altLang="zh-CN" sz="1400" b="1">
                <a:solidFill>
                  <a:srgbClr val="FF0000"/>
                </a:solidFill>
                <a:sym typeface="+mn-ea"/>
              </a:rPr>
              <a:t> message.max.bytes </a:t>
            </a:r>
            <a:r>
              <a:rPr lang="zh-CN" altLang="en-US" sz="1400" b="1">
                <a:solidFill>
                  <a:srgbClr val="FF0000"/>
                </a:solidFill>
                <a:sym typeface="+mn-ea"/>
              </a:rPr>
              <a:t>这个参数控制一次性接收的消息量，此时，我们需要将该参数也调整为至少</a:t>
            </a:r>
            <a:r>
              <a:rPr lang="en-US" altLang="zh-CN" sz="1400" b="1">
                <a:solidFill>
                  <a:srgbClr val="FF0000"/>
                </a:solidFill>
                <a:sym typeface="+mn-ea"/>
              </a:rPr>
              <a:t>2mb</a:t>
            </a:r>
            <a:r>
              <a:rPr lang="zh-CN" altLang="en-US" sz="1400" b="1">
                <a:solidFill>
                  <a:srgbClr val="FF0000"/>
                </a:solidFill>
                <a:sym typeface="+mn-ea"/>
              </a:rPr>
              <a:t>的大小，确保</a:t>
            </a:r>
            <a:r>
              <a:rPr lang="en-US" altLang="zh-CN" sz="1400" b="1">
                <a:solidFill>
                  <a:srgbClr val="FF0000"/>
                </a:solidFill>
                <a:sym typeface="+mn-ea"/>
              </a:rPr>
              <a:t>broker</a:t>
            </a:r>
            <a:r>
              <a:rPr lang="zh-CN" altLang="en-US" sz="1400" b="1">
                <a:solidFill>
                  <a:srgbClr val="FF0000"/>
                </a:solidFill>
                <a:sym typeface="+mn-ea"/>
              </a:rPr>
              <a:t>也能接收这么大的消息。同时，我们还需要调整消费者的能够接受的最大的消息值，消费者通过</a:t>
            </a:r>
            <a:r>
              <a:rPr lang="en-US" altLang="zh-CN" sz="1400" b="1">
                <a:solidFill>
                  <a:srgbClr val="FF0000"/>
                </a:solidFill>
                <a:sym typeface="+mn-ea"/>
              </a:rPr>
              <a:t>fetch.max.bytes</a:t>
            </a:r>
            <a:r>
              <a:rPr lang="zh-CN" altLang="en-US" sz="1400" b="1">
                <a:solidFill>
                  <a:srgbClr val="FF0000"/>
                </a:solidFill>
                <a:sym typeface="+mn-ea"/>
              </a:rPr>
              <a:t>参数控制最大能接收的消息大小，我们也需要至少调整到</a:t>
            </a:r>
            <a:r>
              <a:rPr lang="en-US" altLang="zh-CN" sz="1400" b="1">
                <a:solidFill>
                  <a:srgbClr val="FF0000"/>
                </a:solidFill>
                <a:sym typeface="+mn-ea"/>
              </a:rPr>
              <a:t>2mb</a:t>
            </a:r>
            <a:r>
              <a:rPr lang="zh-CN" altLang="en-US" sz="1400" b="1">
                <a:solidFill>
                  <a:srgbClr val="FF0000"/>
                </a:solidFill>
                <a:sym typeface="+mn-ea"/>
              </a:rPr>
              <a:t>。通过经验来说：我们一般的调整策略是</a:t>
            </a:r>
            <a:r>
              <a:rPr lang="en-US" altLang="zh-CN" sz="1400" b="1">
                <a:solidFill>
                  <a:srgbClr val="FF0000"/>
                </a:solidFill>
                <a:sym typeface="+mn-ea"/>
              </a:rPr>
              <a:t> </a:t>
            </a:r>
            <a:r>
              <a:rPr lang="en-US" altLang="zh-CN" sz="1400" b="1">
                <a:solidFill>
                  <a:srgbClr val="FF0000"/>
                </a:solidFill>
                <a:sym typeface="+mn-ea"/>
              </a:rPr>
              <a:t>max.request.size </a:t>
            </a:r>
            <a:r>
              <a:rPr lang="zh-CN" altLang="en-US" sz="1400" b="1">
                <a:solidFill>
                  <a:srgbClr val="FF0000"/>
                </a:solidFill>
                <a:sym typeface="+mn-ea"/>
              </a:rPr>
              <a:t>略微小于</a:t>
            </a:r>
            <a:r>
              <a:rPr lang="en-US" altLang="zh-CN" sz="1400" b="1">
                <a:solidFill>
                  <a:srgbClr val="FF0000"/>
                </a:solidFill>
                <a:sym typeface="+mn-ea"/>
              </a:rPr>
              <a:t> message.max.bytes</a:t>
            </a:r>
            <a:r>
              <a:rPr lang="zh-CN" altLang="en-US" sz="1400" b="1">
                <a:solidFill>
                  <a:srgbClr val="FF0000"/>
                </a:solidFill>
                <a:sym typeface="+mn-ea"/>
              </a:rPr>
              <a:t>略微小于</a:t>
            </a:r>
            <a:r>
              <a:rPr lang="en-US" altLang="zh-CN" sz="1400" b="1">
                <a:solidFill>
                  <a:srgbClr val="FF0000"/>
                </a:solidFill>
                <a:sym typeface="+mn-ea"/>
              </a:rPr>
              <a:t>fetch.max.bytes</a:t>
            </a:r>
            <a:r>
              <a:rPr lang="zh-CN" altLang="en-US" sz="1400" b="1">
                <a:solidFill>
                  <a:srgbClr val="FF0000"/>
                </a:solidFill>
                <a:sym typeface="+mn-ea"/>
              </a:rPr>
              <a:t>。</a:t>
            </a:r>
            <a:endParaRPr lang="zh-CN" altLang="en-US" sz="1400" b="1">
              <a:solidFill>
                <a:srgbClr val="FF0000"/>
              </a:solidFill>
              <a:sym typeface="+mn-ea"/>
            </a:endParaRPr>
          </a:p>
          <a:p>
            <a:r>
              <a:rPr lang="zh-CN" altLang="en-US" sz="1400"/>
              <a:t>我们对于特别大的消息，比如说</a:t>
            </a:r>
            <a:r>
              <a:rPr lang="en-US" altLang="zh-CN" sz="1400"/>
              <a:t>10MB</a:t>
            </a:r>
            <a:r>
              <a:rPr lang="zh-CN" altLang="en-US" sz="1400"/>
              <a:t>的消息，怎么处理呢？</a:t>
            </a:r>
            <a:endParaRPr lang="zh-CN" altLang="en-US" sz="1400"/>
          </a:p>
          <a:p>
            <a:r>
              <a:rPr lang="zh-CN" altLang="en-US" sz="1400" b="1">
                <a:solidFill>
                  <a:srgbClr val="FF0000"/>
                </a:solidFill>
              </a:rPr>
              <a:t>如果对于这样的消息进行处理的话，我们不建议使用</a:t>
            </a:r>
            <a:r>
              <a:rPr lang="en-US" altLang="zh-CN" sz="1400" b="1">
                <a:solidFill>
                  <a:srgbClr val="FF0000"/>
                </a:solidFill>
              </a:rPr>
              <a:t>kafka</a:t>
            </a:r>
            <a:r>
              <a:rPr lang="zh-CN" altLang="en-US" sz="1400" b="1">
                <a:solidFill>
                  <a:srgbClr val="FF0000"/>
                </a:solidFill>
              </a:rPr>
              <a:t>，因为</a:t>
            </a:r>
            <a:r>
              <a:rPr lang="en-US" altLang="zh-CN" sz="1400" b="1">
                <a:solidFill>
                  <a:srgbClr val="FF0000"/>
                </a:solidFill>
              </a:rPr>
              <a:t>kafka</a:t>
            </a:r>
            <a:r>
              <a:rPr lang="zh-CN" altLang="en-US" sz="1400" b="1">
                <a:solidFill>
                  <a:srgbClr val="FF0000"/>
                </a:solidFill>
              </a:rPr>
              <a:t>对于大消息的发送，性能上本身就是存在问题的，</a:t>
            </a:r>
            <a:r>
              <a:rPr lang="en-US" altLang="zh-CN" sz="1400" b="1">
                <a:solidFill>
                  <a:srgbClr val="FF0000"/>
                </a:solidFill>
              </a:rPr>
              <a:t>kakfka</a:t>
            </a:r>
            <a:r>
              <a:rPr lang="zh-CN" altLang="en-US" sz="1400" b="1">
                <a:solidFill>
                  <a:srgbClr val="FF0000"/>
                </a:solidFill>
              </a:rPr>
              <a:t>这样的设计，就不是为了大消息而准备。我建议对于大消息，我们使用比如一些</a:t>
            </a:r>
            <a:r>
              <a:rPr lang="en-US" altLang="zh-CN" sz="1400" b="1">
                <a:solidFill>
                  <a:srgbClr val="FF0000"/>
                </a:solidFill>
              </a:rPr>
              <a:t>nas</a:t>
            </a:r>
            <a:r>
              <a:rPr lang="zh-CN" altLang="en-US" sz="1400" b="1">
                <a:solidFill>
                  <a:srgbClr val="FF0000"/>
                </a:solidFill>
              </a:rPr>
              <a:t>、文件传输协议相关的组件进行传输。如果你一定要使用</a:t>
            </a:r>
            <a:r>
              <a:rPr lang="en-US" altLang="zh-CN" sz="1400" b="1">
                <a:solidFill>
                  <a:srgbClr val="FF0000"/>
                </a:solidFill>
              </a:rPr>
              <a:t>kafka</a:t>
            </a:r>
            <a:r>
              <a:rPr lang="zh-CN" altLang="en-US" sz="1400" b="1">
                <a:solidFill>
                  <a:srgbClr val="FF0000"/>
                </a:solidFill>
              </a:rPr>
              <a:t>：</a:t>
            </a:r>
            <a:endParaRPr lang="zh-CN" altLang="en-US" sz="1400" b="1">
              <a:solidFill>
                <a:srgbClr val="FF0000"/>
              </a:solidFill>
            </a:endParaRPr>
          </a:p>
          <a:p>
            <a:r>
              <a:rPr lang="en-US" altLang="zh-CN" sz="1400" b="1">
                <a:solidFill>
                  <a:srgbClr val="FF0000"/>
                </a:solidFill>
              </a:rPr>
              <a:t>  1</a:t>
            </a:r>
            <a:r>
              <a:rPr lang="zh-CN" altLang="en-US" sz="1400" b="1">
                <a:solidFill>
                  <a:srgbClr val="FF0000"/>
                </a:solidFill>
              </a:rPr>
              <a:t>。将消息进行拆分，将大消息拆分为小消息，然后将一个大消息的发送，指定发送分区，并且只能用单线程的生产者进行发送，确保消息的发送</a:t>
            </a:r>
            <a:r>
              <a:rPr lang="en-US" altLang="zh-CN" sz="1400" b="1">
                <a:solidFill>
                  <a:srgbClr val="FF0000"/>
                </a:solidFill>
              </a:rPr>
              <a:t>“</a:t>
            </a:r>
            <a:r>
              <a:rPr lang="zh-CN" altLang="en-US" sz="1400" b="1">
                <a:solidFill>
                  <a:srgbClr val="FF0000"/>
                </a:solidFill>
                <a:sym typeface="+mn-ea"/>
              </a:rPr>
              <a:t>顺序</a:t>
            </a:r>
            <a:r>
              <a:rPr lang="en-US" altLang="zh-CN" sz="1400" b="1">
                <a:solidFill>
                  <a:srgbClr val="FF0000"/>
                </a:solidFill>
              </a:rPr>
              <a:t>”</a:t>
            </a:r>
            <a:r>
              <a:rPr lang="zh-CN" altLang="en-US" sz="1400" b="1">
                <a:solidFill>
                  <a:srgbClr val="FF0000"/>
                </a:solidFill>
              </a:rPr>
              <a:t>，这样消费者能够接收到所有的消息并且将消息组装成为大消息；</a:t>
            </a:r>
            <a:endParaRPr lang="zh-CN" altLang="en-US" sz="1400" b="1">
              <a:solidFill>
                <a:srgbClr val="FF0000"/>
              </a:solidFill>
            </a:endParaRPr>
          </a:p>
          <a:p>
            <a:r>
              <a:rPr lang="en-US" altLang="zh-CN" sz="1400" b="1">
                <a:solidFill>
                  <a:srgbClr val="FF0000"/>
                </a:solidFill>
              </a:rPr>
              <a:t>  2.     </a:t>
            </a:r>
            <a:r>
              <a:rPr lang="zh-CN" altLang="en-US" sz="1400" b="1">
                <a:solidFill>
                  <a:srgbClr val="FF0000"/>
                </a:solidFill>
              </a:rPr>
              <a:t>对消息进行压缩，</a:t>
            </a:r>
            <a:r>
              <a:rPr lang="en-US" altLang="zh-CN" sz="1400" b="1">
                <a:solidFill>
                  <a:srgbClr val="FF0000"/>
                </a:solidFill>
              </a:rPr>
              <a:t>kafka</a:t>
            </a:r>
            <a:r>
              <a:rPr lang="zh-CN" altLang="en-US" sz="1400" b="1">
                <a:solidFill>
                  <a:srgbClr val="FF0000"/>
                </a:solidFill>
              </a:rPr>
              <a:t>的生产者支持消息的压缩，通过参数compression.type进行消息压缩。</a:t>
            </a:r>
            <a:r>
              <a:rPr lang="en-US" altLang="zh-CN" sz="1400" b="1">
                <a:solidFill>
                  <a:srgbClr val="FF0000"/>
                </a:solidFill>
              </a:rPr>
              <a:t> </a:t>
            </a:r>
            <a:r>
              <a:rPr lang="zh-CN" altLang="en-US" sz="1400" b="1">
                <a:solidFill>
                  <a:srgbClr val="FF0000"/>
                </a:solidFill>
              </a:rPr>
              <a:t>可以选择</a:t>
            </a:r>
            <a:r>
              <a:rPr lang="en-US" altLang="zh-CN" sz="1400" b="1">
                <a:solidFill>
                  <a:srgbClr val="FF0000"/>
                </a:solidFill>
              </a:rPr>
              <a:t>snappy</a:t>
            </a:r>
            <a:r>
              <a:rPr lang="zh-CN" altLang="en-US" sz="1400" b="1">
                <a:solidFill>
                  <a:srgbClr val="FF0000"/>
                </a:solidFill>
              </a:rPr>
              <a:t>，</a:t>
            </a:r>
            <a:r>
              <a:rPr lang="en-US" altLang="zh-CN" sz="1400" b="1">
                <a:solidFill>
                  <a:srgbClr val="FF0000"/>
                </a:solidFill>
              </a:rPr>
              <a:t>gzip</a:t>
            </a:r>
            <a:r>
              <a:rPr lang="zh-CN" altLang="en-US" sz="1400" b="1">
                <a:solidFill>
                  <a:srgbClr val="FF0000"/>
                </a:solidFill>
              </a:rPr>
              <a:t>，</a:t>
            </a:r>
            <a:r>
              <a:rPr lang="en-US" altLang="zh-CN" sz="1400" b="1">
                <a:solidFill>
                  <a:srgbClr val="FF0000"/>
                </a:solidFill>
              </a:rPr>
              <a:t>lz4</a:t>
            </a:r>
            <a:r>
              <a:rPr lang="zh-CN" altLang="en-US" sz="1400" b="1">
                <a:solidFill>
                  <a:srgbClr val="FF0000"/>
                </a:solidFill>
              </a:rPr>
              <a:t>等压缩形式。确保消息能够最小的发送。</a:t>
            </a:r>
            <a:endParaRPr lang="zh-CN" altLang="en-US" sz="1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a:t>
            </a:r>
            <a:r>
              <a:rPr lang="en-US" altLang="zh-CN" sz="2400" b="1" dirty="0">
                <a:solidFill>
                  <a:srgbClr val="002060"/>
                </a:solidFill>
                <a:latin typeface="微软雅黑" panose="020B0503020204020204" pitchFamily="34" charset="-122"/>
                <a:ea typeface="微软雅黑" panose="020B0503020204020204" pitchFamily="34" charset="-122"/>
              </a:rPr>
              <a:t>retry</a:t>
            </a:r>
            <a:r>
              <a:rPr lang="zh-CN" altLang="en-US" sz="2400" b="1" dirty="0">
                <a:solidFill>
                  <a:srgbClr val="002060"/>
                </a:solidFill>
                <a:latin typeface="微软雅黑" panose="020B0503020204020204" pitchFamily="34" charset="-122"/>
                <a:ea typeface="微软雅黑" panose="020B0503020204020204" pitchFamily="34" charset="-122"/>
              </a:rPr>
              <a:t>机制有使用过吗？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13105" y="1165225"/>
            <a:ext cx="11122025" cy="3415030"/>
          </a:xfrm>
          <a:prstGeom prst="rect">
            <a:avLst/>
          </a:prstGeom>
          <a:noFill/>
        </p:spPr>
        <p:txBody>
          <a:bodyPr wrap="square" rtlCol="0">
            <a:spAutoFit/>
          </a:bodyPr>
          <a:p>
            <a:r>
              <a:rPr lang="zh-CN" altLang="en-US"/>
              <a:t>我们这边没有使用过</a:t>
            </a:r>
            <a:r>
              <a:rPr lang="en-US" altLang="zh-CN"/>
              <a:t>kafka</a:t>
            </a:r>
            <a:r>
              <a:rPr lang="zh-CN" altLang="en-US"/>
              <a:t>自己的</a:t>
            </a:r>
            <a:r>
              <a:rPr lang="en-US" altLang="zh-CN"/>
              <a:t>retry</a:t>
            </a:r>
            <a:r>
              <a:rPr lang="zh-CN" altLang="en-US"/>
              <a:t>机制，我们通过</a:t>
            </a:r>
            <a:r>
              <a:rPr lang="en-US" altLang="zh-CN"/>
              <a:t>kafka</a:t>
            </a:r>
            <a:r>
              <a:rPr lang="zh-CN" altLang="en-US"/>
              <a:t>的</a:t>
            </a:r>
            <a:r>
              <a:rPr lang="en-US" altLang="zh-CN"/>
              <a:t>callback</a:t>
            </a:r>
            <a:r>
              <a:rPr lang="zh-CN" altLang="en-US"/>
              <a:t>机制对发送失败的消息进行监听，然后再次进行发送（失败的消息保存到</a:t>
            </a:r>
            <a:r>
              <a:rPr lang="en-US" altLang="zh-CN"/>
              <a:t>db</a:t>
            </a:r>
            <a:r>
              <a:rPr lang="zh-CN" altLang="en-US"/>
              <a:t>中，日志中）</a:t>
            </a:r>
            <a:endParaRPr lang="zh-CN" altLang="en-US"/>
          </a:p>
          <a:p>
            <a:endParaRPr lang="zh-CN" altLang="en-US"/>
          </a:p>
          <a:p>
            <a:r>
              <a:rPr lang="zh-CN" altLang="en-US"/>
              <a:t>我们有使用过</a:t>
            </a:r>
            <a:r>
              <a:rPr lang="en-US" altLang="zh-CN"/>
              <a:t>retry</a:t>
            </a:r>
            <a:r>
              <a:rPr lang="zh-CN" altLang="en-US"/>
              <a:t>机制。</a:t>
            </a:r>
            <a:r>
              <a:rPr lang="en-US" altLang="zh-CN"/>
              <a:t>kafka </a:t>
            </a:r>
            <a:r>
              <a:rPr lang="zh-CN" altLang="en-US"/>
              <a:t>通过</a:t>
            </a:r>
            <a:r>
              <a:rPr lang="en-US" altLang="zh-CN"/>
              <a:t>retries </a:t>
            </a:r>
            <a:r>
              <a:rPr lang="zh-CN" altLang="en-US"/>
              <a:t>参数控制重试的次数，通过</a:t>
            </a:r>
            <a:r>
              <a:rPr lang="zh-CN" altLang="en-US" b="1">
                <a:solidFill>
                  <a:srgbClr val="FF0000"/>
                </a:solidFill>
              </a:rPr>
              <a:t>retry.backoff.ms</a:t>
            </a:r>
            <a:r>
              <a:rPr lang="zh-CN" altLang="en-US"/>
              <a:t>控制重试次数之间的时间间隔。</a:t>
            </a:r>
            <a:endParaRPr lang="zh-CN" altLang="en-US"/>
          </a:p>
          <a:p>
            <a:endParaRPr lang="zh-CN" altLang="en-US"/>
          </a:p>
          <a:p>
            <a:r>
              <a:rPr lang="zh-CN" altLang="en-US" b="1"/>
              <a:t>你们这个</a:t>
            </a:r>
            <a:r>
              <a:rPr lang="en-US" altLang="zh-CN" b="1">
                <a:solidFill>
                  <a:srgbClr val="FF0000"/>
                </a:solidFill>
              </a:rPr>
              <a:t>retry.backoff.ms</a:t>
            </a:r>
            <a:r>
              <a:rPr lang="zh-CN" altLang="en-US" b="1"/>
              <a:t>这个时间间隔设置的是多大啊？（</a:t>
            </a:r>
            <a:r>
              <a:rPr lang="zh-CN" altLang="en-US" b="1">
                <a:solidFill>
                  <a:srgbClr val="FF0000"/>
                </a:solidFill>
                <a:sym typeface="+mn-ea"/>
              </a:rPr>
              <a:t>第二次连击</a:t>
            </a:r>
            <a:r>
              <a:rPr lang="zh-CN" altLang="en-US" b="1"/>
              <a:t>）</a:t>
            </a:r>
            <a:endParaRPr lang="zh-CN" altLang="en-US" b="1"/>
          </a:p>
          <a:p>
            <a:r>
              <a:rPr lang="zh-CN" altLang="en-US"/>
              <a:t>我们的时间间隔是</a:t>
            </a:r>
            <a:r>
              <a:rPr lang="en-US" altLang="zh-CN"/>
              <a:t>500ms</a:t>
            </a:r>
            <a:r>
              <a:rPr lang="zh-CN" altLang="en-US"/>
              <a:t>，之所以设置为</a:t>
            </a:r>
            <a:r>
              <a:rPr lang="en-US" altLang="zh-CN"/>
              <a:t>500ms</a:t>
            </a:r>
            <a:r>
              <a:rPr lang="zh-CN" altLang="en-US"/>
              <a:t>，是因为我们</a:t>
            </a:r>
            <a:r>
              <a:rPr lang="en-US" altLang="zh-CN" b="1">
                <a:solidFill>
                  <a:srgbClr val="FF0000"/>
                </a:solidFill>
              </a:rPr>
              <a:t>kafka</a:t>
            </a:r>
            <a:r>
              <a:rPr lang="zh-CN" altLang="en-US" b="1">
                <a:solidFill>
                  <a:srgbClr val="FF0000"/>
                </a:solidFill>
              </a:rPr>
              <a:t>中</a:t>
            </a:r>
            <a:r>
              <a:rPr lang="en-US" altLang="zh-CN" b="1">
                <a:solidFill>
                  <a:srgbClr val="FF0000"/>
                </a:solidFill>
              </a:rPr>
              <a:t>topic</a:t>
            </a:r>
            <a:r>
              <a:rPr lang="zh-CN" altLang="en-US" b="1">
                <a:solidFill>
                  <a:srgbClr val="FF0000"/>
                </a:solidFill>
              </a:rPr>
              <a:t>分区的副本首领选举的整个过程是</a:t>
            </a:r>
            <a:r>
              <a:rPr lang="en-US" altLang="zh-CN" b="1">
                <a:solidFill>
                  <a:srgbClr val="FF0000"/>
                </a:solidFill>
              </a:rPr>
              <a:t>500ms</a:t>
            </a:r>
            <a:r>
              <a:rPr lang="zh-CN" altLang="en-US" b="1">
                <a:solidFill>
                  <a:srgbClr val="FF0000"/>
                </a:solidFill>
              </a:rPr>
              <a:t>以内完成的</a:t>
            </a:r>
            <a:r>
              <a:rPr lang="zh-CN" altLang="en-US"/>
              <a:t>。</a:t>
            </a:r>
            <a:r>
              <a:rPr lang="en-US" altLang="zh-CN"/>
              <a:t>kafka</a:t>
            </a:r>
            <a:r>
              <a:rPr lang="zh-CN" altLang="en-US"/>
              <a:t>的</a:t>
            </a:r>
            <a:r>
              <a:rPr lang="en-US" altLang="zh-CN"/>
              <a:t>retry</a:t>
            </a:r>
            <a:r>
              <a:rPr lang="zh-CN" altLang="en-US"/>
              <a:t>这机制，不是每次都</a:t>
            </a:r>
            <a:r>
              <a:rPr lang="en-US" altLang="zh-CN"/>
              <a:t>retry</a:t>
            </a:r>
            <a:r>
              <a:rPr lang="zh-CN" altLang="en-US"/>
              <a:t>的，如果收到了这样的</a:t>
            </a:r>
            <a:r>
              <a:rPr lang="en-US" altLang="zh-CN"/>
              <a:t>error</a:t>
            </a:r>
            <a:r>
              <a:rPr lang="zh-CN" altLang="en-US"/>
              <a:t>：消息大小超过了</a:t>
            </a:r>
            <a:r>
              <a:rPr lang="en-US" altLang="zh-CN"/>
              <a:t>request.max.size </a:t>
            </a:r>
            <a:r>
              <a:rPr lang="zh-CN" altLang="en-US"/>
              <a:t>或者超过了</a:t>
            </a:r>
            <a:r>
              <a:rPr lang="en-US" altLang="zh-CN"/>
              <a:t>message.max.bytes </a:t>
            </a:r>
            <a:r>
              <a:rPr lang="zh-CN" altLang="en-US"/>
              <a:t>类似这样的错误，</a:t>
            </a:r>
            <a:r>
              <a:rPr lang="en-US" altLang="zh-CN"/>
              <a:t>kafka</a:t>
            </a:r>
            <a:r>
              <a:rPr lang="zh-CN" altLang="en-US"/>
              <a:t>是不会选择重试的，因为这种错误是无法通过重试而成功的。如果是因为网络延迟、网络抖动啊、分区的一系列暂时不可用啊，这种错误</a:t>
            </a:r>
            <a:r>
              <a:rPr lang="en-US" altLang="zh-CN"/>
              <a:t>kafka</a:t>
            </a:r>
            <a:r>
              <a:rPr lang="zh-CN" altLang="en-US"/>
              <a:t>认为有可能在重试的过程中成功。</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a:t>
            </a:r>
            <a:r>
              <a:rPr lang="zh-CN" altLang="en-US" sz="2400" b="1" dirty="0">
                <a:solidFill>
                  <a:srgbClr val="FF0000"/>
                </a:solidFill>
                <a:latin typeface="微软雅黑" panose="020B0503020204020204" pitchFamily="34" charset="-122"/>
                <a:ea typeface="微软雅黑" panose="020B0503020204020204" pitchFamily="34" charset="-122"/>
                <a:sym typeface="+mn-ea"/>
              </a:rPr>
              <a:t>第三次连击</a:t>
            </a:r>
            <a:r>
              <a:rPr lang="zh-CN" altLang="en-US" sz="2400" b="1" dirty="0">
                <a:solidFill>
                  <a:srgbClr val="002060"/>
                </a:solidFill>
                <a:latin typeface="微软雅黑" panose="020B0503020204020204" pitchFamily="34" charset="-122"/>
                <a:ea typeface="微软雅黑" panose="020B0503020204020204" pitchFamily="34" charset="-122"/>
              </a:rPr>
              <a:t>】：你们有消息顺序消费的场景吗？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7380" y="882015"/>
            <a:ext cx="10937875" cy="6739255"/>
          </a:xfrm>
          <a:prstGeom prst="rect">
            <a:avLst/>
          </a:prstGeom>
          <a:noFill/>
        </p:spPr>
        <p:txBody>
          <a:bodyPr wrap="square" rtlCol="0">
            <a:spAutoFit/>
          </a:bodyPr>
          <a:p>
            <a:r>
              <a:rPr lang="en-US" altLang="zh-CN" sz="1600"/>
              <a:t>[</a:t>
            </a:r>
            <a:r>
              <a:rPr lang="zh-CN" altLang="en-US" sz="1600"/>
              <a:t>如果你就回答两个字，没有。或者说，对这块不太了解。</a:t>
            </a:r>
            <a:r>
              <a:rPr lang="en-US" altLang="zh-CN" sz="1600"/>
              <a:t>]</a:t>
            </a:r>
            <a:endParaRPr lang="zh-CN" altLang="en-US" sz="1600"/>
          </a:p>
          <a:p>
            <a:endParaRPr lang="zh-CN" altLang="en-US" sz="1600"/>
          </a:p>
          <a:p>
            <a:r>
              <a:rPr lang="zh-CN" altLang="en-US" sz="1600"/>
              <a:t>我们没有消息顺序消费的场景，但是对于</a:t>
            </a:r>
            <a:r>
              <a:rPr lang="en-US" altLang="zh-CN" sz="1600"/>
              <a:t>kakfa</a:t>
            </a:r>
            <a:r>
              <a:rPr lang="zh-CN" altLang="en-US" sz="1600"/>
              <a:t>的消息顺序消费呢，我也有所了解。如果某一类消息需要严格的进行顺序的消费，我们可以将这类消息发送到同一个主题的同一个分区，并且消费端订阅这一个分区，对分区的数据进行消费，这样的话，就能够保证消息的顺序消费。</a:t>
            </a:r>
            <a:endParaRPr lang="zh-CN" altLang="en-US" sz="1600"/>
          </a:p>
          <a:p>
            <a:endParaRPr lang="zh-CN" altLang="en-US" sz="1600"/>
          </a:p>
          <a:p>
            <a:r>
              <a:rPr lang="zh-CN" altLang="en-US" sz="1600"/>
              <a:t>那对于需要顺序消费的这一类信息，你们有重试机制吗？</a:t>
            </a:r>
            <a:endParaRPr lang="zh-CN" altLang="en-US" sz="1600"/>
          </a:p>
          <a:p>
            <a:r>
              <a:rPr lang="zh-CN" altLang="en-US" sz="1600"/>
              <a:t>有的。</a:t>
            </a:r>
            <a:endParaRPr lang="zh-CN" altLang="en-US" sz="1600"/>
          </a:p>
          <a:p>
            <a:r>
              <a:rPr lang="zh-CN" altLang="en-US" sz="1600"/>
              <a:t>回答方式</a:t>
            </a:r>
            <a:r>
              <a:rPr lang="en-US" altLang="zh-CN" sz="1600"/>
              <a:t>1. </a:t>
            </a:r>
            <a:r>
              <a:rPr lang="zh-CN" altLang="en-US" sz="1600">
                <a:sym typeface="+mn-ea"/>
              </a:rPr>
              <a:t>我们这边没有使用过</a:t>
            </a:r>
            <a:r>
              <a:rPr lang="en-US" altLang="zh-CN" sz="1600">
                <a:sym typeface="+mn-ea"/>
              </a:rPr>
              <a:t>kafka</a:t>
            </a:r>
            <a:r>
              <a:rPr lang="zh-CN" altLang="en-US" sz="1600">
                <a:sym typeface="+mn-ea"/>
              </a:rPr>
              <a:t>自己的</a:t>
            </a:r>
            <a:r>
              <a:rPr lang="en-US" altLang="zh-CN" sz="1600">
                <a:sym typeface="+mn-ea"/>
              </a:rPr>
              <a:t>retry</a:t>
            </a:r>
            <a:r>
              <a:rPr lang="zh-CN" altLang="en-US" sz="1600">
                <a:sym typeface="+mn-ea"/>
              </a:rPr>
              <a:t>机制，我们通过</a:t>
            </a:r>
            <a:r>
              <a:rPr lang="en-US" altLang="zh-CN" sz="1600">
                <a:sym typeface="+mn-ea"/>
              </a:rPr>
              <a:t>kafka</a:t>
            </a:r>
            <a:r>
              <a:rPr lang="zh-CN" altLang="en-US" sz="1600">
                <a:sym typeface="+mn-ea"/>
              </a:rPr>
              <a:t>的</a:t>
            </a:r>
            <a:r>
              <a:rPr lang="en-US" altLang="zh-CN" sz="1600">
                <a:sym typeface="+mn-ea"/>
              </a:rPr>
              <a:t>callback</a:t>
            </a:r>
            <a:r>
              <a:rPr lang="zh-CN" altLang="en-US" sz="1600">
                <a:sym typeface="+mn-ea"/>
              </a:rPr>
              <a:t>机制对发送失败的消息进行监听，然后再次进行发送（失败的消息保存到</a:t>
            </a:r>
            <a:r>
              <a:rPr lang="en-US" altLang="zh-CN" sz="1600">
                <a:sym typeface="+mn-ea"/>
              </a:rPr>
              <a:t>db</a:t>
            </a:r>
            <a:r>
              <a:rPr lang="zh-CN" altLang="en-US" sz="1600">
                <a:sym typeface="+mn-ea"/>
              </a:rPr>
              <a:t>中，日志中）</a:t>
            </a:r>
            <a:endParaRPr lang="zh-CN" altLang="en-US" sz="1600">
              <a:sym typeface="+mn-ea"/>
            </a:endParaRPr>
          </a:p>
          <a:p>
            <a:r>
              <a:rPr lang="zh-CN" altLang="en-US" sz="1600">
                <a:sym typeface="+mn-ea"/>
              </a:rPr>
              <a:t>回答方式</a:t>
            </a:r>
            <a:r>
              <a:rPr lang="en-US" altLang="zh-CN" sz="1600">
                <a:sym typeface="+mn-ea"/>
              </a:rPr>
              <a:t>2</a:t>
            </a:r>
            <a:r>
              <a:rPr lang="zh-CN" altLang="en-US" sz="1600">
                <a:sym typeface="+mn-ea"/>
              </a:rPr>
              <a:t>，</a:t>
            </a:r>
            <a:r>
              <a:rPr lang="en-US" altLang="zh-CN" sz="1600">
                <a:sym typeface="+mn-ea"/>
              </a:rPr>
              <a:t> retries</a:t>
            </a:r>
            <a:r>
              <a:rPr lang="zh-CN" altLang="en-US" sz="1600">
                <a:sym typeface="+mn-ea"/>
              </a:rPr>
              <a:t>和</a:t>
            </a:r>
            <a:r>
              <a:rPr lang="en-US" altLang="zh-CN" sz="1600">
                <a:sym typeface="+mn-ea"/>
              </a:rPr>
              <a:t>max.block.ms </a:t>
            </a:r>
            <a:r>
              <a:rPr lang="zh-CN" altLang="en-US" sz="1600">
                <a:sym typeface="+mn-ea"/>
              </a:rPr>
              <a:t>进行重试。</a:t>
            </a:r>
            <a:endParaRPr lang="zh-CN" altLang="en-US" sz="1600"/>
          </a:p>
          <a:p>
            <a:endParaRPr lang="zh-CN" altLang="en-US" sz="1600"/>
          </a:p>
          <a:p>
            <a:r>
              <a:rPr lang="zh-CN" altLang="en-US" sz="1600"/>
              <a:t>你们这么用，就没有出现消息乱序的情况吗吗？</a:t>
            </a:r>
            <a:endParaRPr lang="zh-CN" altLang="en-US" sz="1600"/>
          </a:p>
          <a:p>
            <a:r>
              <a:rPr lang="zh-CN" altLang="en-US" sz="1600"/>
              <a:t>有消息乱序的情况，因为有这样一种场景，比如说，我们需要按顺序发送</a:t>
            </a:r>
            <a:r>
              <a:rPr lang="en-US" altLang="zh-CN" sz="1600"/>
              <a:t> 1,2,3 </a:t>
            </a:r>
            <a:r>
              <a:rPr lang="zh-CN" altLang="en-US" sz="1600"/>
              <a:t>到</a:t>
            </a:r>
            <a:r>
              <a:rPr lang="en-US" altLang="zh-CN" sz="1600"/>
              <a:t>kafka</a:t>
            </a:r>
            <a:r>
              <a:rPr lang="zh-CN" altLang="en-US" sz="1600"/>
              <a:t>的一个指定分区，那么我们先发送了</a:t>
            </a:r>
            <a:r>
              <a:rPr lang="en-US" altLang="zh-CN" sz="1600"/>
              <a:t>1</a:t>
            </a:r>
            <a:r>
              <a:rPr lang="zh-CN" altLang="en-US" sz="1600"/>
              <a:t>，但是</a:t>
            </a:r>
            <a:r>
              <a:rPr lang="en-US" altLang="zh-CN" sz="1600"/>
              <a:t>1</a:t>
            </a:r>
            <a:r>
              <a:rPr lang="zh-CN" altLang="en-US" sz="1600"/>
              <a:t>发送失败了，</a:t>
            </a:r>
            <a:r>
              <a:rPr lang="en-US" altLang="zh-CN" sz="1600"/>
              <a:t>kafka</a:t>
            </a:r>
            <a:r>
              <a:rPr lang="zh-CN" altLang="en-US" sz="1600"/>
              <a:t>就会进行重试，在重试成功之前，我们顺利的发送了</a:t>
            </a:r>
            <a:r>
              <a:rPr lang="en-US" altLang="zh-CN" sz="1600"/>
              <a:t>2,3. </a:t>
            </a:r>
            <a:r>
              <a:rPr lang="zh-CN" altLang="en-US" sz="1600"/>
              <a:t>等</a:t>
            </a:r>
            <a:r>
              <a:rPr lang="en-US" altLang="zh-CN" sz="1600"/>
              <a:t>3</a:t>
            </a:r>
            <a:r>
              <a:rPr lang="zh-CN" altLang="en-US" sz="1600"/>
              <a:t>发送完成后，</a:t>
            </a:r>
            <a:r>
              <a:rPr lang="en-US" altLang="zh-CN" sz="1600"/>
              <a:t>1</a:t>
            </a:r>
            <a:r>
              <a:rPr lang="zh-CN" altLang="en-US" sz="1600"/>
              <a:t>被重试成功的发送了，导致，消费者接受消息的顺序是</a:t>
            </a:r>
            <a:r>
              <a:rPr lang="en-US" altLang="zh-CN" sz="1600"/>
              <a:t> 2,3,1</a:t>
            </a:r>
            <a:r>
              <a:rPr lang="zh-CN" altLang="en-US" sz="1600"/>
              <a:t>。</a:t>
            </a:r>
            <a:endParaRPr lang="zh-CN" altLang="en-US" sz="1600"/>
          </a:p>
          <a:p>
            <a:endParaRPr lang="en-US" altLang="zh-CN" sz="1600"/>
          </a:p>
          <a:p>
            <a:r>
              <a:rPr lang="en-US" altLang="zh-CN" sz="1600"/>
              <a:t>kafka</a:t>
            </a:r>
            <a:r>
              <a:rPr lang="zh-CN" altLang="en-US" sz="1600"/>
              <a:t>中有这样一个参数：max.in.flight.requests.per.connection，这个参数的意义是，一个</a:t>
            </a:r>
            <a:r>
              <a:rPr lang="en-US" altLang="zh-CN" sz="1600"/>
              <a:t>kafka</a:t>
            </a:r>
            <a:r>
              <a:rPr lang="zh-CN" altLang="en-US" sz="1600"/>
              <a:t>的生产者，同时允许多少个未发送成功的消息存在。如果max.in.flight.requests.per.connection参数</a:t>
            </a:r>
            <a:r>
              <a:rPr lang="en-US" altLang="zh-CN" sz="1600"/>
              <a:t> = 1</a:t>
            </a:r>
            <a:r>
              <a:rPr lang="zh-CN" altLang="en-US" sz="1600"/>
              <a:t>，那么只要有一条消息发送未成功并且一直在重试，那么其他的消息是不能再次发送的，</a:t>
            </a:r>
            <a:r>
              <a:rPr lang="en-US" altLang="zh-CN" sz="1600"/>
              <a:t>1</a:t>
            </a:r>
            <a:r>
              <a:rPr lang="zh-CN" altLang="en-US" sz="1600"/>
              <a:t>的意思就是，发一条，咱们就收到</a:t>
            </a:r>
            <a:r>
              <a:rPr lang="en-US" altLang="zh-CN" sz="1600"/>
              <a:t>1</a:t>
            </a:r>
            <a:r>
              <a:rPr lang="zh-CN" altLang="en-US" sz="1600"/>
              <a:t>条的结果，这条结果成功也好，失败也好，这都是一个结果，</a:t>
            </a:r>
            <a:r>
              <a:rPr lang="en-US" altLang="zh-CN" sz="1600"/>
              <a:t>1</a:t>
            </a:r>
            <a:r>
              <a:rPr lang="zh-CN" altLang="en-US" sz="1600"/>
              <a:t>就代表收到这个消息的发送结果。但是重试就不是了，重试的意思是不认命，结果还没定下来啊。如果</a:t>
            </a:r>
            <a:r>
              <a:rPr lang="zh-CN" altLang="en-US" sz="1600">
                <a:sym typeface="+mn-ea"/>
              </a:rPr>
              <a:t>max.in.flight.requests.per.connection</a:t>
            </a:r>
            <a:r>
              <a:rPr lang="en-US" altLang="zh-CN" sz="1600">
                <a:sym typeface="+mn-ea"/>
              </a:rPr>
              <a:t> </a:t>
            </a:r>
            <a:r>
              <a:rPr lang="zh-CN" altLang="en-US" sz="1600">
                <a:sym typeface="+mn-ea"/>
              </a:rPr>
              <a:t>的值</a:t>
            </a:r>
            <a:r>
              <a:rPr lang="zh-CN" sz="1600">
                <a:sym typeface="+mn-ea"/>
              </a:rPr>
              <a:t>大于</a:t>
            </a:r>
            <a:r>
              <a:rPr lang="en-US" altLang="zh-CN" sz="1600">
                <a:sym typeface="+mn-ea"/>
              </a:rPr>
              <a:t>1</a:t>
            </a:r>
            <a:r>
              <a:rPr lang="zh-CN" altLang="en-US" sz="1600">
                <a:sym typeface="+mn-ea"/>
              </a:rPr>
              <a:t>的，刚才我们发送</a:t>
            </a:r>
            <a:r>
              <a:rPr lang="en-US" altLang="zh-CN" sz="1600">
                <a:sym typeface="+mn-ea"/>
              </a:rPr>
              <a:t>1,2,3</a:t>
            </a:r>
            <a:r>
              <a:rPr lang="zh-CN" altLang="en-US" sz="1600">
                <a:sym typeface="+mn-ea"/>
              </a:rPr>
              <a:t>，的场景，就可能出现乱序。因为即便</a:t>
            </a:r>
            <a:r>
              <a:rPr lang="en-US" altLang="zh-CN" sz="1600">
                <a:sym typeface="+mn-ea"/>
              </a:rPr>
              <a:t>1</a:t>
            </a:r>
            <a:r>
              <a:rPr lang="zh-CN" altLang="en-US" sz="1600">
                <a:sym typeface="+mn-ea"/>
              </a:rPr>
              <a:t>的发送在重试，那也只是</a:t>
            </a:r>
            <a:r>
              <a:rPr lang="en-US" altLang="zh-CN" sz="1600">
                <a:sym typeface="+mn-ea"/>
              </a:rPr>
              <a:t>1</a:t>
            </a:r>
            <a:r>
              <a:rPr lang="zh-CN" altLang="en-US" sz="1600">
                <a:sym typeface="+mn-ea"/>
              </a:rPr>
              <a:t>条信息没有收到结果，max.in.flight.requests.per.connection的值是大于</a:t>
            </a:r>
            <a:r>
              <a:rPr lang="en-US" altLang="zh-CN" sz="1600">
                <a:sym typeface="+mn-ea"/>
              </a:rPr>
              <a:t>1</a:t>
            </a:r>
            <a:r>
              <a:rPr lang="zh-CN" altLang="en-US" sz="1600">
                <a:sym typeface="+mn-ea"/>
              </a:rPr>
              <a:t>的，所以</a:t>
            </a:r>
            <a:r>
              <a:rPr lang="en-US" altLang="zh-CN" sz="1600">
                <a:sym typeface="+mn-ea"/>
              </a:rPr>
              <a:t>2</a:t>
            </a:r>
            <a:r>
              <a:rPr lang="zh-CN" altLang="en-US" sz="1600">
                <a:sym typeface="+mn-ea"/>
              </a:rPr>
              <a:t>和</a:t>
            </a:r>
            <a:r>
              <a:rPr lang="en-US" altLang="zh-CN" sz="1600">
                <a:sym typeface="+mn-ea"/>
              </a:rPr>
              <a:t>3</a:t>
            </a:r>
            <a:r>
              <a:rPr lang="zh-CN" altLang="en-US" sz="1600">
                <a:sym typeface="+mn-ea"/>
              </a:rPr>
              <a:t>还能够继续发送。</a:t>
            </a:r>
            <a:endParaRPr lang="zh-CN" altLang="en-US" sz="1600">
              <a:sym typeface="+mn-ea"/>
            </a:endParaRPr>
          </a:p>
          <a:p>
            <a:r>
              <a:rPr lang="zh-CN" altLang="en-US" sz="1600"/>
              <a:t>所以，在顺序消息发送和消费的场景下，必须要保证</a:t>
            </a:r>
            <a:r>
              <a:rPr lang="zh-CN" altLang="en-US" sz="1600">
                <a:sym typeface="+mn-ea"/>
              </a:rPr>
              <a:t>max.in.flight.requests.per.connection</a:t>
            </a:r>
            <a:r>
              <a:rPr lang="en-US" altLang="zh-CN" sz="1600">
                <a:sym typeface="+mn-ea"/>
              </a:rPr>
              <a:t>= 1.</a:t>
            </a:r>
            <a:endParaRPr lang="zh-CN" altLang="en-US" sz="1600"/>
          </a:p>
          <a:p>
            <a:endParaRPr lang="zh-CN" altLang="en-US" sz="1600"/>
          </a:p>
          <a:p>
            <a:endParaRPr lang="zh-CN" altLang="en-US" sz="1600"/>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面试题十一：</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中的消费者和消费组如何理解</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6096000" y="1173480"/>
            <a:ext cx="5783580" cy="3009900"/>
          </a:xfrm>
          <a:prstGeom prst="rect">
            <a:avLst/>
          </a:prstGeom>
        </p:spPr>
      </p:pic>
      <p:sp>
        <p:nvSpPr>
          <p:cNvPr id="8" name="文本框 7"/>
          <p:cNvSpPr txBox="1"/>
          <p:nvPr/>
        </p:nvSpPr>
        <p:spPr>
          <a:xfrm>
            <a:off x="628015" y="1173480"/>
            <a:ext cx="5919470" cy="2030095"/>
          </a:xfrm>
          <a:prstGeom prst="rect">
            <a:avLst/>
          </a:prstGeom>
          <a:noFill/>
        </p:spPr>
        <p:txBody>
          <a:bodyPr wrap="square" rtlCol="0">
            <a:spAutoFit/>
          </a:bodyPr>
          <a:p>
            <a:r>
              <a:rPr lang="en-US" altLang="zh-CN"/>
              <a:t>1. </a:t>
            </a:r>
            <a:r>
              <a:rPr lang="zh-CN" altLang="en-US"/>
              <a:t>先来看消费者</a:t>
            </a:r>
            <a:r>
              <a:rPr lang="en-US" altLang="zh-CN"/>
              <a:t>A</a:t>
            </a:r>
            <a:r>
              <a:rPr lang="zh-CN" altLang="en-US"/>
              <a:t>组，从</a:t>
            </a:r>
            <a:r>
              <a:rPr lang="en-US" altLang="zh-CN"/>
              <a:t>A</a:t>
            </a:r>
            <a:r>
              <a:rPr lang="zh-CN" altLang="en-US"/>
              <a:t>组中可以看出来，</a:t>
            </a:r>
            <a:r>
              <a:rPr lang="en-US" altLang="zh-CN"/>
              <a:t>4</a:t>
            </a:r>
            <a:r>
              <a:rPr lang="zh-CN" altLang="en-US"/>
              <a:t>个消费者能够均衡的消费</a:t>
            </a:r>
            <a:r>
              <a:rPr lang="en-US" altLang="zh-CN"/>
              <a:t>4</a:t>
            </a:r>
            <a:r>
              <a:rPr lang="zh-CN" altLang="en-US"/>
              <a:t>个分区的数据。最好的消费方式，就是让消费者组内的消费者数量与分区数量保持一致，这样就能达到最大的并行消费。</a:t>
            </a:r>
            <a:r>
              <a:rPr lang="en-US" altLang="zh-CN"/>
              <a:t>‘</a:t>
            </a:r>
            <a:endParaRPr lang="en-US" altLang="zh-CN"/>
          </a:p>
          <a:p>
            <a:endParaRPr lang="en-US" altLang="zh-CN"/>
          </a:p>
          <a:p>
            <a:r>
              <a:rPr lang="en-US" altLang="zh-CN"/>
              <a:t>2. p0</a:t>
            </a:r>
            <a:r>
              <a:rPr lang="zh-CN" altLang="en-US"/>
              <a:t>分区的消息，会同时被</a:t>
            </a:r>
            <a:r>
              <a:rPr lang="en-US" altLang="zh-CN"/>
              <a:t> A</a:t>
            </a:r>
            <a:r>
              <a:rPr lang="zh-CN" altLang="en-US"/>
              <a:t>组和</a:t>
            </a:r>
            <a:r>
              <a:rPr lang="en-US" altLang="zh-CN"/>
              <a:t>B</a:t>
            </a:r>
            <a:r>
              <a:rPr lang="zh-CN" altLang="en-US"/>
              <a:t>组消费，从这个层面来看，我们消费者组其实很类似与</a:t>
            </a:r>
            <a:r>
              <a:rPr lang="en-US" altLang="zh-CN"/>
              <a:t> </a:t>
            </a:r>
            <a:r>
              <a:rPr lang="zh-CN" altLang="en-US"/>
              <a:t>消息的</a:t>
            </a:r>
            <a:r>
              <a:rPr lang="en-US" altLang="zh-CN"/>
              <a:t> “</a:t>
            </a:r>
            <a:r>
              <a:rPr lang="zh-CN" altLang="en-US"/>
              <a:t>发布订阅模式</a:t>
            </a:r>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面试题十二：什么是分区再均衡</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28015" y="1173480"/>
            <a:ext cx="10873740" cy="1476375"/>
          </a:xfrm>
          <a:prstGeom prst="rect">
            <a:avLst/>
          </a:prstGeom>
          <a:noFill/>
        </p:spPr>
        <p:txBody>
          <a:bodyPr wrap="square" rtlCol="0">
            <a:spAutoFit/>
          </a:bodyPr>
          <a:p>
            <a:r>
              <a:rPr b="1"/>
              <a:t>分区的所有权从一个消费者转移到另一个消费者，这样的行为被称为再均衡</a:t>
            </a:r>
            <a:r>
              <a:t>。再均衡非常重要，它为消费者群组带来了高可用性和伸缩性（我们可以放心地添加或移除消费者），不过在正常情况下，我们并不希望发生这样的行为。在</a:t>
            </a:r>
            <a:r>
              <a:rPr b="1"/>
              <a:t>再均衡期间，消费者无法读取消息，造成整个群组一小段时间的不可用</a:t>
            </a:r>
            <a:r>
              <a:t>。</a:t>
            </a:r>
          </a:p>
          <a:p>
            <a:endParaRPr lang="zh-CN"/>
          </a:p>
          <a:p>
            <a:r>
              <a:rPr lang="zh-CN" b="1"/>
              <a:t>分区的分配策略，新增加消费者如何去均衡分区等等，后续高级篇进行说明。</a:t>
            </a:r>
            <a:endParaRPr lang="zh-CN" b="1"/>
          </a:p>
        </p:txBody>
      </p:sp>
      <p:pic>
        <p:nvPicPr>
          <p:cNvPr id="6" name="图片 5"/>
          <p:cNvPicPr>
            <a:picLocks noChangeAspect="1"/>
          </p:cNvPicPr>
          <p:nvPr>
            <p:custDataLst>
              <p:tags r:id="rId2"/>
            </p:custDataLst>
          </p:nvPr>
        </p:nvPicPr>
        <p:blipFill>
          <a:blip r:embed="rId3"/>
          <a:stretch>
            <a:fillRect/>
          </a:stretch>
        </p:blipFill>
        <p:spPr>
          <a:xfrm>
            <a:off x="702945" y="2633980"/>
            <a:ext cx="4526915" cy="319024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7327900" y="2633980"/>
            <a:ext cx="4685665" cy="3241675"/>
          </a:xfrm>
          <a:prstGeom prst="rect">
            <a:avLst/>
          </a:prstGeom>
        </p:spPr>
      </p:pic>
      <p:sp>
        <p:nvSpPr>
          <p:cNvPr id="9" name="右箭头 8"/>
          <p:cNvSpPr/>
          <p:nvPr/>
        </p:nvSpPr>
        <p:spPr>
          <a:xfrm>
            <a:off x="5434330" y="3323590"/>
            <a:ext cx="1648460" cy="655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左箭头 10"/>
          <p:cNvSpPr/>
          <p:nvPr/>
        </p:nvSpPr>
        <p:spPr>
          <a:xfrm>
            <a:off x="5452745" y="4425950"/>
            <a:ext cx="1557020" cy="628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面试题十三：消费者的</a:t>
            </a:r>
            <a:r>
              <a:rPr lang="en-US" altLang="zh-CN" sz="2400" b="1" dirty="0">
                <a:solidFill>
                  <a:srgbClr val="002060"/>
                </a:solidFill>
                <a:latin typeface="微软雅黑" panose="020B0503020204020204" pitchFamily="34" charset="-122"/>
                <a:ea typeface="微软雅黑" panose="020B0503020204020204" pitchFamily="34" charset="-122"/>
              </a:rPr>
              <a:t>poll</a:t>
            </a:r>
            <a:r>
              <a:rPr lang="zh-CN" altLang="en-US" sz="2400" b="1" dirty="0">
                <a:solidFill>
                  <a:srgbClr val="002060"/>
                </a:solidFill>
                <a:latin typeface="微软雅黑" panose="020B0503020204020204" pitchFamily="34" charset="-122"/>
                <a:ea typeface="微软雅黑" panose="020B0503020204020204" pitchFamily="34" charset="-122"/>
              </a:rPr>
              <a:t>方法仅仅是为了获取数据吗？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28015" y="1173480"/>
            <a:ext cx="10873740" cy="1476375"/>
          </a:xfrm>
          <a:prstGeom prst="rect">
            <a:avLst/>
          </a:prstGeom>
          <a:noFill/>
        </p:spPr>
        <p:txBody>
          <a:bodyPr wrap="square" rtlCol="0">
            <a:spAutoFit/>
          </a:bodyPr>
          <a:p>
            <a:r>
              <a:rPr lang="en-US" altLang="zh-CN" b="1"/>
              <a:t>1. </a:t>
            </a:r>
            <a:r>
              <a:rPr lang="zh-CN" altLang="en-US" b="1"/>
              <a:t>获取数据，并且</a:t>
            </a:r>
            <a:r>
              <a:rPr lang="en-US" altLang="zh-CN" b="1"/>
              <a:t>poll</a:t>
            </a:r>
            <a:r>
              <a:rPr lang="zh-CN" altLang="en-US" b="1"/>
              <a:t>方法支持阻塞获取；</a:t>
            </a:r>
            <a:endParaRPr lang="zh-CN" altLang="en-US" b="1"/>
          </a:p>
          <a:p>
            <a:r>
              <a:rPr lang="en-US" altLang="zh-CN" b="1"/>
              <a:t>2. </a:t>
            </a:r>
            <a:r>
              <a:rPr lang="zh-CN" altLang="en-US" b="1"/>
              <a:t>分区再均衡</a:t>
            </a:r>
            <a:r>
              <a:rPr lang="en-US" altLang="zh-CN" b="1"/>
              <a:t> </a:t>
            </a:r>
            <a:r>
              <a:rPr lang="zh-CN" altLang="en-US" b="1"/>
              <a:t>（</a:t>
            </a:r>
            <a:r>
              <a:rPr lang="en-US" altLang="zh-CN" b="1"/>
              <a:t>poll</a:t>
            </a:r>
            <a:r>
              <a:rPr lang="zh-CN" altLang="en-US" b="1"/>
              <a:t>方法它就是从分区里获取数据的，它与分区的关系是最为紧密的）</a:t>
            </a:r>
            <a:endParaRPr lang="zh-CN" altLang="en-US" b="1"/>
          </a:p>
          <a:p>
            <a:r>
              <a:rPr lang="en-US" altLang="zh-CN" b="1"/>
              <a:t>3.</a:t>
            </a:r>
            <a:r>
              <a:rPr lang="zh-CN" altLang="en-US" b="1"/>
              <a:t>群组协调</a:t>
            </a:r>
            <a:r>
              <a:rPr lang="en-US" altLang="zh-CN" b="1"/>
              <a:t> </a:t>
            </a:r>
            <a:r>
              <a:rPr lang="zh-CN" altLang="en-US" b="1"/>
              <a:t>（高级部分说明）新加入了消费者，消费者会进行</a:t>
            </a:r>
            <a:r>
              <a:rPr lang="en-US" altLang="zh-CN" b="1"/>
              <a:t> joingroup </a:t>
            </a:r>
            <a:r>
              <a:rPr lang="zh-CN" altLang="en-US" b="1"/>
              <a:t>操作。</a:t>
            </a:r>
            <a:endParaRPr lang="zh-CN" altLang="en-US" b="1"/>
          </a:p>
          <a:p>
            <a:r>
              <a:rPr lang="en-US" altLang="zh-CN" b="1"/>
              <a:t>4. </a:t>
            </a:r>
            <a:r>
              <a:rPr lang="zh-CN" altLang="en-US" b="1"/>
              <a:t>发送心跳。（我们消费者组里边可以有很多消费者，有消费者如果发生异常断连，那么这个消费者就标记为不可用，其他消费者还需要进行该分区的消费，触发一次再均衡。）</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面试题十五：消费者如何进行消息幂等校验或者数据的筛查过滤</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28015" y="1173480"/>
            <a:ext cx="10873740" cy="2861310"/>
          </a:xfrm>
          <a:prstGeom prst="rect">
            <a:avLst/>
          </a:prstGeom>
          <a:noFill/>
        </p:spPr>
        <p:txBody>
          <a:bodyPr wrap="square" rtlCol="0">
            <a:spAutoFit/>
          </a:bodyPr>
          <a:p>
            <a:r>
              <a:rPr lang="en-US" altLang="zh-CN" b="1"/>
              <a:t>1. </a:t>
            </a:r>
            <a:r>
              <a:rPr lang="zh-CN" altLang="en-US" b="1"/>
              <a:t>我们可以接收到消息后，对消息进行判断，筛查以及幂等校验。（不建议使用这种方式。）</a:t>
            </a:r>
            <a:endParaRPr lang="zh-CN" altLang="en-US" b="1"/>
          </a:p>
          <a:p>
            <a:endParaRPr lang="zh-CN" altLang="en-US" b="1"/>
          </a:p>
          <a:p>
            <a:r>
              <a:rPr lang="en-US" altLang="zh-CN" b="1"/>
              <a:t>2. </a:t>
            </a:r>
            <a:r>
              <a:rPr lang="zh-CN" altLang="en-US" b="1"/>
              <a:t>自定义消费者拦截器。</a:t>
            </a:r>
            <a:r>
              <a:rPr lang="en-US" altLang="zh-CN" b="1"/>
              <a:t>implements ConsumerInterceptor</a:t>
            </a:r>
            <a:r>
              <a:rPr lang="zh-CN" altLang="en-US" b="1"/>
              <a:t>接口，里边有onConsume方法，这个方法是</a:t>
            </a:r>
            <a:r>
              <a:rPr lang="en-US" altLang="zh-CN" b="1"/>
              <a:t> poll</a:t>
            </a:r>
            <a:r>
              <a:rPr lang="zh-CN" altLang="en-US" b="1"/>
              <a:t>方法返回之前被调用的。</a:t>
            </a:r>
            <a:endParaRPr lang="zh-CN" altLang="en-US" b="1"/>
          </a:p>
          <a:p>
            <a:r>
              <a:rPr lang="zh-CN" altLang="en-US" b="1"/>
              <a:t>onCommit</a:t>
            </a:r>
            <a:r>
              <a:rPr lang="en-US" altLang="zh-CN" b="1"/>
              <a:t> </a:t>
            </a:r>
            <a:r>
              <a:rPr lang="zh-CN" altLang="en-US" b="1"/>
              <a:t>方法是对</a:t>
            </a:r>
            <a:r>
              <a:rPr lang="en-US" altLang="zh-CN" b="1"/>
              <a:t> offset</a:t>
            </a:r>
            <a:r>
              <a:rPr lang="zh-CN" altLang="en-US" b="1"/>
              <a:t>偏移量（消费者消费数据后，会提交一个</a:t>
            </a:r>
            <a:r>
              <a:rPr lang="en-US" altLang="zh-CN" b="1"/>
              <a:t>offset</a:t>
            </a:r>
            <a:r>
              <a:rPr lang="zh-CN" altLang="en-US" b="1"/>
              <a:t>偏移量，</a:t>
            </a:r>
            <a:r>
              <a:rPr lang="en-US" altLang="zh-CN" b="1"/>
              <a:t>kafka</a:t>
            </a:r>
            <a:r>
              <a:rPr lang="zh-CN" altLang="en-US" b="1"/>
              <a:t>根据这个偏移量可以确定消息是否被消费了）提交后调用的方法。</a:t>
            </a:r>
            <a:r>
              <a:rPr lang="en-US" altLang="zh-CN" b="1"/>
              <a:t> </a:t>
            </a:r>
            <a:r>
              <a:rPr lang="zh-CN" altLang="en-US" b="1"/>
              <a:t>我们可以从该方法中获取一些偏移量的信息，不过，没有额外的需求，这部分可以保持为空方法体。</a:t>
            </a:r>
            <a:endParaRPr lang="zh-CN" altLang="en-US" b="1"/>
          </a:p>
          <a:p>
            <a:endParaRPr lang="zh-CN" altLang="en-US" b="1"/>
          </a:p>
          <a:p>
            <a:r>
              <a:rPr lang="zh-CN" altLang="en-US" b="1"/>
              <a:t>如果一条消息有生成的</a:t>
            </a:r>
            <a:r>
              <a:rPr lang="en-US" altLang="zh-CN" b="1"/>
              <a:t> timestamp</a:t>
            </a:r>
            <a:r>
              <a:rPr lang="zh-CN" altLang="en-US" b="1"/>
              <a:t>。我们可以用拦截器消息过期丢弃的操作，用此来模拟</a:t>
            </a:r>
            <a:r>
              <a:rPr lang="en-US" altLang="zh-CN" b="1"/>
              <a:t> </a:t>
            </a:r>
            <a:r>
              <a:rPr lang="zh-CN" altLang="en-US" b="1"/>
              <a:t>类似于</a:t>
            </a:r>
            <a:r>
              <a:rPr lang="en-US" altLang="zh-CN" b="1"/>
              <a:t>rabbitmq</a:t>
            </a:r>
            <a:r>
              <a:rPr lang="zh-CN" altLang="en-US" b="1"/>
              <a:t>的</a:t>
            </a:r>
            <a:r>
              <a:rPr lang="en-US" altLang="zh-CN" b="1"/>
              <a:t>ttl</a:t>
            </a:r>
            <a:r>
              <a:rPr lang="zh-CN" altLang="en-US" b="1"/>
              <a:t>机制。</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面试题十六：消费者如何进行消息幂等校验或者数据的筛查过滤</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28015" y="1173480"/>
            <a:ext cx="10873740" cy="2861310"/>
          </a:xfrm>
          <a:prstGeom prst="rect">
            <a:avLst/>
          </a:prstGeom>
          <a:noFill/>
        </p:spPr>
        <p:txBody>
          <a:bodyPr wrap="square" rtlCol="0">
            <a:spAutoFit/>
          </a:bodyPr>
          <a:p>
            <a:r>
              <a:rPr lang="en-US" altLang="zh-CN" b="1"/>
              <a:t>1. </a:t>
            </a:r>
            <a:r>
              <a:rPr lang="zh-CN" altLang="en-US" b="1"/>
              <a:t>我们可以接收到消息后，对消息进行判断，筛查以及幂等校验。（不建议使用这种方式。）</a:t>
            </a:r>
            <a:endParaRPr lang="zh-CN" altLang="en-US" b="1"/>
          </a:p>
          <a:p>
            <a:endParaRPr lang="zh-CN" altLang="en-US" b="1"/>
          </a:p>
          <a:p>
            <a:r>
              <a:rPr lang="en-US" altLang="zh-CN" b="1"/>
              <a:t>2. </a:t>
            </a:r>
            <a:r>
              <a:rPr lang="zh-CN" altLang="en-US" b="1"/>
              <a:t>自定义消费者拦截器。</a:t>
            </a:r>
            <a:r>
              <a:rPr lang="en-US" altLang="zh-CN" b="1"/>
              <a:t>implements ConsumerInterceptor</a:t>
            </a:r>
            <a:r>
              <a:rPr lang="zh-CN" altLang="en-US" b="1"/>
              <a:t>接口，里边有onConsume方法，这个方法是</a:t>
            </a:r>
            <a:r>
              <a:rPr lang="en-US" altLang="zh-CN" b="1"/>
              <a:t> poll</a:t>
            </a:r>
            <a:r>
              <a:rPr lang="zh-CN" altLang="en-US" b="1"/>
              <a:t>方法返回之前被调用的。</a:t>
            </a:r>
            <a:endParaRPr lang="zh-CN" altLang="en-US" b="1"/>
          </a:p>
          <a:p>
            <a:r>
              <a:rPr lang="zh-CN" altLang="en-US" b="1"/>
              <a:t>onCommit</a:t>
            </a:r>
            <a:r>
              <a:rPr lang="en-US" altLang="zh-CN" b="1"/>
              <a:t> </a:t>
            </a:r>
            <a:r>
              <a:rPr lang="zh-CN" altLang="en-US" b="1"/>
              <a:t>方法是对</a:t>
            </a:r>
            <a:r>
              <a:rPr lang="en-US" altLang="zh-CN" b="1"/>
              <a:t> offset</a:t>
            </a:r>
            <a:r>
              <a:rPr lang="zh-CN" altLang="en-US" b="1"/>
              <a:t>偏移量（消费者消费数据后，会提交一个</a:t>
            </a:r>
            <a:r>
              <a:rPr lang="en-US" altLang="zh-CN" b="1"/>
              <a:t>offset</a:t>
            </a:r>
            <a:r>
              <a:rPr lang="zh-CN" altLang="en-US" b="1"/>
              <a:t>偏移量，</a:t>
            </a:r>
            <a:r>
              <a:rPr lang="en-US" altLang="zh-CN" b="1"/>
              <a:t>kafka</a:t>
            </a:r>
            <a:r>
              <a:rPr lang="zh-CN" altLang="en-US" b="1"/>
              <a:t>根据这个偏移量可以确定消息是否被消费了）提交后调用的方法。</a:t>
            </a:r>
            <a:r>
              <a:rPr lang="en-US" altLang="zh-CN" b="1"/>
              <a:t> </a:t>
            </a:r>
            <a:r>
              <a:rPr lang="zh-CN" altLang="en-US" b="1"/>
              <a:t>我们可以从该方法中获取一些偏移量的信息，不过，没有额外的需求，这部分可以保持为空方法体。</a:t>
            </a:r>
            <a:endParaRPr lang="zh-CN" altLang="en-US" b="1"/>
          </a:p>
          <a:p>
            <a:endParaRPr lang="zh-CN" altLang="en-US" b="1"/>
          </a:p>
          <a:p>
            <a:r>
              <a:rPr lang="zh-CN" altLang="en-US" b="1"/>
              <a:t>如果一条消息有生成的</a:t>
            </a:r>
            <a:r>
              <a:rPr lang="en-US" altLang="zh-CN" b="1"/>
              <a:t> timestamp</a:t>
            </a:r>
            <a:r>
              <a:rPr lang="zh-CN" altLang="en-US" b="1"/>
              <a:t>。我们可以用拦截器消息过期丢弃的操作，用此来模拟</a:t>
            </a:r>
            <a:r>
              <a:rPr lang="en-US" altLang="zh-CN" b="1"/>
              <a:t> </a:t>
            </a:r>
            <a:r>
              <a:rPr lang="zh-CN" altLang="en-US" b="1"/>
              <a:t>类似于</a:t>
            </a:r>
            <a:r>
              <a:rPr lang="en-US" altLang="zh-CN" b="1"/>
              <a:t>rabbitmq</a:t>
            </a:r>
            <a:r>
              <a:rPr lang="zh-CN" altLang="en-US" b="1"/>
              <a:t>的</a:t>
            </a:r>
            <a:r>
              <a:rPr lang="en-US" altLang="zh-CN" b="1"/>
              <a:t>ttl</a:t>
            </a:r>
            <a:r>
              <a:rPr lang="zh-CN" altLang="en-US" b="1"/>
              <a:t>机制。</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面试题十七：说说你对消费者提交偏移量的使用经验</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6130" y="1092200"/>
            <a:ext cx="10875010" cy="4799965"/>
          </a:xfrm>
          <a:prstGeom prst="rect">
            <a:avLst/>
          </a:prstGeom>
          <a:noFill/>
        </p:spPr>
        <p:txBody>
          <a:bodyPr wrap="square" rtlCol="0">
            <a:spAutoFit/>
          </a:bodyPr>
          <a:p>
            <a:r>
              <a:rPr lang="en-US" altLang="zh-CN"/>
              <a:t>1.  </a:t>
            </a:r>
            <a:r>
              <a:rPr lang="zh-CN" altLang="en-US"/>
              <a:t>自动提交偏移量（</a:t>
            </a:r>
            <a:r>
              <a:rPr lang="en-US" altLang="zh-CN"/>
              <a:t>rabbitmq</a:t>
            </a:r>
            <a:r>
              <a:rPr lang="zh-CN" altLang="en-US"/>
              <a:t>中我们也可以采取自动</a:t>
            </a:r>
            <a:r>
              <a:rPr lang="en-US" altLang="zh-CN"/>
              <a:t>ack</a:t>
            </a:r>
            <a:r>
              <a:rPr lang="zh-CN" altLang="en-US"/>
              <a:t>消息的机制）。</a:t>
            </a:r>
            <a:r>
              <a:rPr lang="en-US" altLang="zh-CN"/>
              <a:t>kafka</a:t>
            </a:r>
            <a:r>
              <a:rPr lang="zh-CN" altLang="en-US"/>
              <a:t>消费者中有一个</a:t>
            </a:r>
            <a:r>
              <a:rPr lang="en-US" altLang="zh-CN"/>
              <a:t> enable.auto.commit </a:t>
            </a:r>
            <a:r>
              <a:rPr lang="zh-CN" altLang="en-US"/>
              <a:t>参数，如果设置为</a:t>
            </a:r>
            <a:r>
              <a:rPr lang="en-US" altLang="zh-CN"/>
              <a:t>true</a:t>
            </a:r>
            <a:r>
              <a:rPr lang="zh-CN" altLang="en-US"/>
              <a:t>，那么就自动提交偏移量。默认每</a:t>
            </a:r>
            <a:r>
              <a:rPr lang="en-US" altLang="zh-CN"/>
              <a:t> 5s</a:t>
            </a:r>
            <a:r>
              <a:rPr lang="zh-CN" altLang="en-US"/>
              <a:t>中提交一次偏移量，减少提交偏移量的次数，这个</a:t>
            </a:r>
            <a:r>
              <a:rPr lang="en-US" altLang="zh-CN"/>
              <a:t>5s</a:t>
            </a:r>
            <a:r>
              <a:rPr lang="zh-CN" altLang="en-US"/>
              <a:t>我们可以通过</a:t>
            </a:r>
            <a:r>
              <a:rPr lang="en-US" altLang="zh-CN"/>
              <a:t>auto.commint.interver.ms</a:t>
            </a:r>
            <a:r>
              <a:rPr lang="zh-CN" altLang="en-US"/>
              <a:t>控制。</a:t>
            </a:r>
            <a:r>
              <a:rPr lang="en-US" altLang="zh-CN"/>
              <a:t> </a:t>
            </a:r>
            <a:r>
              <a:rPr lang="zh-CN" altLang="en-US"/>
              <a:t>如果没隔一段时间进行偏移量的提交，就会发生数据消费了，但是偏移量提交之前发生了异常，那么偏移量就提交失败了，会导致数据的重复消费。我们建议</a:t>
            </a:r>
            <a:r>
              <a:rPr lang="en-US" altLang="zh-CN"/>
              <a:t>prod</a:t>
            </a:r>
            <a:r>
              <a:rPr lang="zh-CN" altLang="en-US"/>
              <a:t>上，不能使用</a:t>
            </a:r>
            <a:r>
              <a:rPr lang="en-US" altLang="zh-CN"/>
              <a:t> </a:t>
            </a:r>
            <a:r>
              <a:rPr lang="zh-CN" altLang="en-US"/>
              <a:t>自动提交偏移量。（如果你们的项目</a:t>
            </a:r>
            <a:r>
              <a:rPr lang="en-US" altLang="zh-CN"/>
              <a:t>prod</a:t>
            </a:r>
            <a:r>
              <a:rPr lang="zh-CN" altLang="en-US"/>
              <a:t>上使用的自动提交偏移量，那么，程序中一定会有防止消息重复消费的逻辑）</a:t>
            </a:r>
            <a:endParaRPr lang="zh-CN" altLang="en-US"/>
          </a:p>
          <a:p>
            <a:endParaRPr lang="zh-CN" altLang="en-US"/>
          </a:p>
          <a:p>
            <a:r>
              <a:rPr lang="en-US" altLang="zh-CN"/>
              <a:t>2. </a:t>
            </a:r>
            <a:r>
              <a:rPr lang="zh-CN" altLang="en-US"/>
              <a:t>同步手动提交偏移量。我们需要将</a:t>
            </a:r>
            <a:r>
              <a:rPr lang="en-US" altLang="zh-CN">
                <a:sym typeface="+mn-ea"/>
              </a:rPr>
              <a:t>enable.auto.commit </a:t>
            </a:r>
            <a:r>
              <a:rPr lang="zh-CN" altLang="en-US">
                <a:sym typeface="+mn-ea"/>
              </a:rPr>
              <a:t>参数设置为</a:t>
            </a:r>
            <a:r>
              <a:rPr lang="en-US" altLang="zh-CN">
                <a:sym typeface="+mn-ea"/>
              </a:rPr>
              <a:t>false</a:t>
            </a:r>
            <a:r>
              <a:rPr lang="zh-CN" altLang="en-US">
                <a:sym typeface="+mn-ea"/>
              </a:rPr>
              <a:t>，然后通过 consumer.commitSync();方法进行手动偏移量的提交。</a:t>
            </a:r>
            <a:r>
              <a:rPr lang="en-US" altLang="zh-CN">
                <a:sym typeface="+mn-ea"/>
              </a:rPr>
              <a:t> </a:t>
            </a:r>
            <a:r>
              <a:rPr lang="zh-CN" altLang="en-US">
                <a:sym typeface="+mn-ea"/>
              </a:rPr>
              <a:t>这种方式，是同步提交</a:t>
            </a:r>
            <a:r>
              <a:rPr lang="en-US" altLang="zh-CN">
                <a:sym typeface="+mn-ea"/>
              </a:rPr>
              <a:t>offset</a:t>
            </a:r>
            <a:r>
              <a:rPr lang="zh-CN" altLang="en-US">
                <a:sym typeface="+mn-ea"/>
              </a:rPr>
              <a:t>偏移量的方式，如果发生阻塞，线程会一直等待提交的成功。</a:t>
            </a:r>
            <a:endParaRPr lang="zh-CN" altLang="en-US">
              <a:sym typeface="+mn-ea"/>
            </a:endParaRPr>
          </a:p>
          <a:p>
            <a:endParaRPr lang="zh-CN" altLang="en-US">
              <a:sym typeface="+mn-ea"/>
            </a:endParaRPr>
          </a:p>
          <a:p>
            <a:r>
              <a:rPr lang="en-US" altLang="zh-CN">
                <a:sym typeface="+mn-ea"/>
              </a:rPr>
              <a:t>3. </a:t>
            </a:r>
            <a:r>
              <a:rPr lang="zh-CN" altLang="en-US">
                <a:sym typeface="+mn-ea"/>
              </a:rPr>
              <a:t>异步提交偏移量，我们需要将</a:t>
            </a:r>
            <a:r>
              <a:rPr lang="en-US" altLang="zh-CN">
                <a:sym typeface="+mn-ea"/>
              </a:rPr>
              <a:t>enable.auto.commit </a:t>
            </a:r>
            <a:r>
              <a:rPr lang="zh-CN" altLang="en-US">
                <a:sym typeface="+mn-ea"/>
              </a:rPr>
              <a:t>参数设置为</a:t>
            </a:r>
            <a:r>
              <a:rPr lang="en-US" altLang="zh-CN">
                <a:sym typeface="+mn-ea"/>
              </a:rPr>
              <a:t>false</a:t>
            </a:r>
            <a:r>
              <a:rPr lang="zh-CN" altLang="en-US">
                <a:sym typeface="+mn-ea"/>
              </a:rPr>
              <a:t>，然后通过 consumer.commit</a:t>
            </a:r>
            <a:r>
              <a:rPr lang="en-US" altLang="zh-CN">
                <a:sym typeface="+mn-ea"/>
              </a:rPr>
              <a:t>A</a:t>
            </a:r>
            <a:r>
              <a:rPr lang="zh-CN" altLang="en-US">
                <a:sym typeface="+mn-ea"/>
              </a:rPr>
              <a:t>Sync();方法进行手动偏移量的提交。异步提交可以防止我们因为偏移量提交的阻塞而导致的吞吐量降低。</a:t>
            </a:r>
            <a:endParaRPr lang="zh-CN" altLang="en-US">
              <a:sym typeface="+mn-ea"/>
            </a:endParaRPr>
          </a:p>
          <a:p>
            <a:endParaRPr lang="zh-CN" altLang="en-US">
              <a:sym typeface="+mn-ea"/>
            </a:endParaRPr>
          </a:p>
          <a:p>
            <a:r>
              <a:rPr lang="en-US" altLang="zh-CN">
                <a:sym typeface="+mn-ea"/>
              </a:rPr>
              <a:t>4. </a:t>
            </a:r>
            <a:r>
              <a:rPr lang="zh-CN" altLang="en-US">
                <a:sym typeface="+mn-ea"/>
              </a:rPr>
              <a:t>同步提交组合异步提交的方式。当然了，这种方式依然不能够保证消息的重复消费，因为偏移量提交，一旦提交的比我们实际消费的</a:t>
            </a:r>
            <a:r>
              <a:rPr lang="en-US" altLang="zh-CN">
                <a:sym typeface="+mn-ea"/>
              </a:rPr>
              <a:t>offset</a:t>
            </a:r>
            <a:r>
              <a:rPr lang="zh-CN" altLang="en-US">
                <a:sym typeface="+mn-ea"/>
              </a:rPr>
              <a:t>数值小，就会引发消息的重复消费。</a:t>
            </a:r>
            <a:endParaRPr lang="zh-CN" altLang="en-US">
              <a:sym typeface="+mn-ea"/>
            </a:endParaRPr>
          </a:p>
          <a:p>
            <a:r>
              <a:rPr lang="en-US" altLang="zh-CN">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进阶内容</a:t>
            </a:r>
            <a:r>
              <a:rPr lang="en-US" altLang="zh-CN" sz="2400" b="1" dirty="0">
                <a:solidFill>
                  <a:srgbClr val="002060"/>
                </a:solidFill>
                <a:latin typeface="微软雅黑" panose="020B0503020204020204" pitchFamily="34" charset="-122"/>
                <a:ea typeface="微软雅黑" panose="020B0503020204020204" pitchFamily="34" charset="-122"/>
              </a:rPr>
              <a:t> - </a:t>
            </a:r>
            <a:r>
              <a:rPr lang="zh-CN" altLang="en-US" sz="2400" b="1" dirty="0">
                <a:solidFill>
                  <a:srgbClr val="002060"/>
                </a:solidFill>
                <a:latin typeface="微软雅黑" panose="020B0503020204020204" pitchFamily="34" charset="-122"/>
                <a:ea typeface="微软雅黑" panose="020B0503020204020204" pitchFamily="34" charset="-122"/>
              </a:rPr>
              <a:t>说在前边的话</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6130" y="1092200"/>
            <a:ext cx="10875010" cy="3138170"/>
          </a:xfrm>
          <a:prstGeom prst="rect">
            <a:avLst/>
          </a:prstGeom>
          <a:noFill/>
        </p:spPr>
        <p:txBody>
          <a:bodyPr wrap="square" rtlCol="0">
            <a:spAutoFit/>
          </a:bodyPr>
          <a:p>
            <a:r>
              <a:rPr lang="en-US" altLang="zh-CN">
                <a:sym typeface="+mn-ea"/>
              </a:rPr>
              <a:t>1. </a:t>
            </a:r>
            <a:r>
              <a:rPr lang="zh-CN" altLang="en-US">
                <a:sym typeface="+mn-ea"/>
              </a:rPr>
              <a:t>进阶内容，我们会更加深入底层的原理，其中涉及到基础部分的相关知识（对基础部分知识的扩充</a:t>
            </a:r>
            <a:r>
              <a:rPr lang="en-US" altLang="zh-CN">
                <a:sym typeface="+mn-ea"/>
              </a:rPr>
              <a:t>- </a:t>
            </a:r>
            <a:r>
              <a:rPr lang="zh-CN" altLang="en-US">
                <a:sym typeface="+mn-ea"/>
              </a:rPr>
              <a:t>分区分配策略啊等等）；</a:t>
            </a:r>
            <a:endParaRPr lang="zh-CN" altLang="en-US">
              <a:sym typeface="+mn-ea"/>
            </a:endParaRPr>
          </a:p>
          <a:p>
            <a:r>
              <a:rPr lang="en-US" altLang="zh-CN">
                <a:sym typeface="+mn-ea"/>
              </a:rPr>
              <a:t>2. </a:t>
            </a:r>
            <a:r>
              <a:rPr lang="zh-CN" altLang="en-US">
                <a:sym typeface="+mn-ea"/>
              </a:rPr>
              <a:t>包含</a:t>
            </a:r>
            <a:r>
              <a:rPr lang="en-US" altLang="zh-CN">
                <a:sym typeface="+mn-ea"/>
              </a:rPr>
              <a:t>kafka</a:t>
            </a:r>
            <a:r>
              <a:rPr lang="zh-CN" altLang="en-US">
                <a:sym typeface="+mn-ea"/>
              </a:rPr>
              <a:t>的一些日志相关的设计和日志的结构，二进制结构和文件的结构。因为我们的</a:t>
            </a:r>
            <a:r>
              <a:rPr lang="en-US" altLang="zh-CN">
                <a:sym typeface="+mn-ea"/>
              </a:rPr>
              <a:t>kafka</a:t>
            </a:r>
            <a:r>
              <a:rPr lang="zh-CN" altLang="en-US">
                <a:sym typeface="+mn-ea"/>
              </a:rPr>
              <a:t>消息的存储都是在以</a:t>
            </a:r>
            <a:r>
              <a:rPr lang="en-US" altLang="zh-CN">
                <a:sym typeface="+mn-ea"/>
              </a:rPr>
              <a:t>log</a:t>
            </a:r>
            <a:r>
              <a:rPr lang="zh-CN" altLang="en-US">
                <a:sym typeface="+mn-ea"/>
              </a:rPr>
              <a:t>的形式存储的。</a:t>
            </a:r>
            <a:endParaRPr lang="zh-CN" altLang="en-US">
              <a:sym typeface="+mn-ea"/>
            </a:endParaRPr>
          </a:p>
          <a:p>
            <a:r>
              <a:rPr lang="en-US" altLang="zh-CN">
                <a:sym typeface="+mn-ea"/>
              </a:rPr>
              <a:t>3. kafka</a:t>
            </a:r>
            <a:r>
              <a:rPr lang="zh-CN" altLang="en-US">
                <a:sym typeface="+mn-ea"/>
              </a:rPr>
              <a:t>里边的核心的一些深入的概念性和原理性的知识。</a:t>
            </a:r>
            <a:br>
              <a:rPr lang="zh-CN" altLang="en-US">
                <a:sym typeface="+mn-ea"/>
              </a:rPr>
            </a:br>
            <a:endParaRPr lang="zh-CN" altLang="en-US">
              <a:sym typeface="+mn-ea"/>
            </a:endParaRPr>
          </a:p>
          <a:p>
            <a:r>
              <a:rPr lang="en-US" altLang="zh-CN">
                <a:sym typeface="+mn-ea"/>
              </a:rPr>
              <a:t>4. </a:t>
            </a:r>
            <a:r>
              <a:rPr lang="zh-CN" altLang="en-US">
                <a:sym typeface="+mn-ea"/>
              </a:rPr>
              <a:t>我们对于进阶知识依然采用面试题的形式进行。这部分面试题，我们会进行更加深入的分析和说明。比如说面试题：</a:t>
            </a:r>
            <a:r>
              <a:rPr lang="en-US" altLang="zh-CN">
                <a:sym typeface="+mn-ea"/>
              </a:rPr>
              <a:t> kafka</a:t>
            </a:r>
            <a:r>
              <a:rPr lang="zh-CN" altLang="en-US">
                <a:sym typeface="+mn-ea"/>
              </a:rPr>
              <a:t>的分区</a:t>
            </a:r>
            <a:r>
              <a:rPr lang="en-US" altLang="zh-CN">
                <a:sym typeface="+mn-ea"/>
              </a:rPr>
              <a:t>log</a:t>
            </a:r>
            <a:r>
              <a:rPr lang="zh-CN" altLang="en-US">
                <a:sym typeface="+mn-ea"/>
              </a:rPr>
              <a:t>的记录格式有过研究吗？</a:t>
            </a:r>
            <a:r>
              <a:rPr lang="en-US" altLang="zh-CN">
                <a:sym typeface="+mn-ea"/>
              </a:rPr>
              <a:t> </a:t>
            </a:r>
            <a:r>
              <a:rPr lang="zh-CN" altLang="en-US">
                <a:sym typeface="+mn-ea"/>
              </a:rPr>
              <a:t>答：</a:t>
            </a:r>
            <a:r>
              <a:rPr lang="en-US" altLang="zh-CN">
                <a:sym typeface="+mn-ea"/>
              </a:rPr>
              <a:t>v0.v1v2</a:t>
            </a:r>
            <a:r>
              <a:rPr lang="zh-CN" altLang="en-US">
                <a:sym typeface="+mn-ea"/>
              </a:rPr>
              <a:t>版本分别是什么样的，包括消息压缩。</a:t>
            </a:r>
            <a:endParaRPr lang="zh-CN" altLang="en-US">
              <a:sym typeface="+mn-ea"/>
            </a:endParaRPr>
          </a:p>
          <a:p>
            <a:endParaRPr lang="zh-CN" altLang="en-US">
              <a:sym typeface="+mn-ea"/>
            </a:endParaRPr>
          </a:p>
          <a:p>
            <a:r>
              <a:rPr lang="en-US" altLang="zh-CN">
                <a:sym typeface="+mn-ea"/>
              </a:rPr>
              <a:t>5. </a:t>
            </a:r>
            <a:r>
              <a:rPr lang="zh-CN" altLang="en-US">
                <a:sym typeface="+mn-ea"/>
              </a:rPr>
              <a:t>对于进阶部分的知识，有一些知识，在面试过程中不会涉及太多。但是，我们依然要对此进行学习，技多不压身。</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p:cNvPicPr>
          <p:nvPr/>
        </p:nvPicPr>
        <p:blipFill>
          <a:blip r:embed="rId1">
            <a:extLst>
              <a:ext uri="{28A0092B-C50C-407E-A947-70E740481C1C}">
                <a14:useLocalDpi xmlns:a14="http://schemas.microsoft.com/office/drawing/2010/main" val="0"/>
              </a:ext>
            </a:extLst>
          </a:blip>
          <a:srcRect l="14314" r="11380"/>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82905" y="740410"/>
            <a:ext cx="11426825" cy="5773738"/>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4100" name="文本框 4"/>
          <p:cNvSpPr txBox="1">
            <a:spLocks noChangeArrowheads="1"/>
          </p:cNvSpPr>
          <p:nvPr/>
        </p:nvSpPr>
        <p:spPr bwMode="auto">
          <a:xfrm>
            <a:off x="934720" y="1790065"/>
            <a:ext cx="1104836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kumimoji="1" lang="en-US" sz="6600" dirty="0">
                <a:solidFill>
                  <a:schemeClr val="bg1"/>
                </a:solidFill>
                <a:latin typeface="微软雅黑" panose="020B0503020204020204" pitchFamily="34" charset="-122"/>
                <a:ea typeface="微软雅黑" panose="020B0503020204020204" pitchFamily="34" charset="-122"/>
              </a:rPr>
              <a:t>     Kafka</a:t>
            </a:r>
            <a:endParaRPr kumimoji="1" lang="en-US" sz="6600" dirty="0">
              <a:solidFill>
                <a:schemeClr val="bg1"/>
              </a:solidFill>
              <a:latin typeface="微软雅黑" panose="020B0503020204020204" pitchFamily="34" charset="-122"/>
              <a:ea typeface="微软雅黑" panose="020B0503020204020204" pitchFamily="34" charset="-122"/>
            </a:endParaRPr>
          </a:p>
        </p:txBody>
      </p:sp>
      <p:sp>
        <p:nvSpPr>
          <p:cNvPr id="4101" name="文本框 5"/>
          <p:cNvSpPr txBox="1">
            <a:spLocks noChangeArrowheads="1"/>
          </p:cNvSpPr>
          <p:nvPr/>
        </p:nvSpPr>
        <p:spPr bwMode="auto">
          <a:xfrm>
            <a:off x="5579805" y="3766451"/>
            <a:ext cx="54229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kumimoji="1" lang="en-US" altLang="zh-CN" sz="2000" dirty="0">
                <a:solidFill>
                  <a:schemeClr val="bg1"/>
                </a:solidFill>
                <a:latin typeface="PingFang TC" panose="020B0400000000000000" charset="-122"/>
                <a:ea typeface="PingFang TC" panose="020B0400000000000000" charset="-122"/>
                <a:cs typeface="PingFang TC" panose="020B0400000000000000" charset="-122"/>
              </a:rPr>
              <a:t>----   </a:t>
            </a:r>
            <a:r>
              <a:rPr kumimoji="1" lang="zh-CN" altLang="en-US" sz="2000" dirty="0">
                <a:solidFill>
                  <a:schemeClr val="bg1"/>
                </a:solidFill>
                <a:latin typeface="PingFang TC" panose="020B0400000000000000" charset="-122"/>
                <a:ea typeface="PingFang TC" panose="020B0400000000000000" charset="-122"/>
                <a:cs typeface="PingFang TC" panose="020B0400000000000000" charset="-122"/>
              </a:rPr>
              <a:t>河北王校长</a:t>
            </a:r>
            <a:endParaRPr kumimoji="1" lang="zh-CN" altLang="en-US" sz="2000" dirty="0">
              <a:solidFill>
                <a:schemeClr val="bg1"/>
              </a:solidFill>
              <a:latin typeface="PingFang TC" panose="020B0400000000000000" charset="-122"/>
              <a:ea typeface="PingFang TC" panose="020B0400000000000000" charset="-122"/>
              <a:cs typeface="PingFang TC" panose="020B0400000000000000" charset="-122"/>
            </a:endParaRPr>
          </a:p>
        </p:txBody>
      </p:sp>
      <p:sp>
        <p:nvSpPr>
          <p:cNvPr id="6" name="直角三角形 5"/>
          <p:cNvSpPr/>
          <p:nvPr/>
        </p:nvSpPr>
        <p:spPr>
          <a:xfrm rot="16200000">
            <a:off x="11191081" y="5872957"/>
            <a:ext cx="503237" cy="5016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面试题十八：</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分区的分配策略是什么？你认为哪种比较好。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6130" y="920750"/>
            <a:ext cx="10875010" cy="3138170"/>
          </a:xfrm>
          <a:prstGeom prst="rect">
            <a:avLst/>
          </a:prstGeom>
          <a:noFill/>
        </p:spPr>
        <p:txBody>
          <a:bodyPr wrap="square" rtlCol="0">
            <a:spAutoFit/>
          </a:bodyPr>
          <a:p>
            <a:r>
              <a:rPr lang="zh-CN" altLang="en-US">
                <a:sym typeface="+mn-ea"/>
              </a:rPr>
              <a:t>Kafka提供了消费者客户端参数</a:t>
            </a:r>
            <a:r>
              <a:rPr lang="zh-CN" altLang="en-US" b="1">
                <a:sym typeface="+mn-ea"/>
              </a:rPr>
              <a:t>partition.assignment.strategy</a:t>
            </a:r>
            <a:r>
              <a:rPr lang="zh-CN" altLang="en-US">
                <a:sym typeface="+mn-ea"/>
              </a:rPr>
              <a:t>来设置消费者与订阅主题之间的分区分配策略。默认情况下，此参数的值为 org.apache.kafka.clients.consumer.</a:t>
            </a:r>
            <a:r>
              <a:rPr lang="zh-CN" altLang="en-US" b="1">
                <a:sym typeface="+mn-ea"/>
              </a:rPr>
              <a:t>RangeAssignor</a:t>
            </a:r>
            <a:r>
              <a:rPr lang="zh-CN" altLang="en-US">
                <a:sym typeface="+mn-ea"/>
              </a:rPr>
              <a:t>，即采用RangeAssignor分配策略。除此之外，Kafka还提供了另外两种分配策略：</a:t>
            </a:r>
            <a:r>
              <a:rPr lang="zh-CN" altLang="en-US" b="1">
                <a:sym typeface="+mn-ea"/>
              </a:rPr>
              <a:t>RoundRobinAssignor</a:t>
            </a:r>
            <a:r>
              <a:rPr lang="zh-CN" altLang="en-US">
                <a:sym typeface="+mn-ea"/>
              </a:rPr>
              <a:t> 和 </a:t>
            </a:r>
            <a:r>
              <a:rPr lang="zh-CN" altLang="en-US" b="1">
                <a:sym typeface="+mn-ea"/>
              </a:rPr>
              <a:t>StickyAssignor</a:t>
            </a:r>
            <a:r>
              <a:rPr lang="zh-CN" altLang="en-US">
                <a:sym typeface="+mn-ea"/>
              </a:rPr>
              <a:t>。</a:t>
            </a:r>
            <a:endParaRPr lang="zh-CN" altLang="en-US">
              <a:sym typeface="+mn-ea"/>
            </a:endParaRPr>
          </a:p>
          <a:p>
            <a:endParaRPr lang="zh-CN" altLang="en-US">
              <a:sym typeface="+mn-ea"/>
            </a:endParaRPr>
          </a:p>
          <a:p>
            <a:r>
              <a:rPr lang="en-US" altLang="zh-CN">
                <a:sym typeface="+mn-ea"/>
              </a:rPr>
              <a:t>1. 对于每一个主题，</a:t>
            </a:r>
            <a:r>
              <a:rPr lang="en-US" altLang="zh-CN" b="1">
                <a:sym typeface="+mn-ea"/>
              </a:rPr>
              <a:t>RangeAssignor</a:t>
            </a:r>
            <a:r>
              <a:rPr lang="en-US" altLang="zh-CN">
                <a:sym typeface="+mn-ea"/>
              </a:rPr>
              <a:t>策略会将</a:t>
            </a:r>
            <a:r>
              <a:rPr lang="en-US" altLang="zh-CN" b="1">
                <a:sym typeface="+mn-ea"/>
              </a:rPr>
              <a:t>消费组内所有订阅这个主题的消费者按照名称的字典序排序</a:t>
            </a:r>
            <a:r>
              <a:rPr lang="en-US" altLang="zh-CN">
                <a:sym typeface="+mn-ea"/>
              </a:rPr>
              <a:t>，然后为</a:t>
            </a:r>
            <a:r>
              <a:rPr lang="en-US" altLang="zh-CN" b="1">
                <a:highlight>
                  <a:srgbClr val="FFFF00"/>
                </a:highlight>
                <a:sym typeface="+mn-ea"/>
              </a:rPr>
              <a:t>每个消费者划分固定的分区范围</a:t>
            </a:r>
            <a:r>
              <a:rPr lang="en-US" altLang="zh-CN">
                <a:sym typeface="+mn-ea"/>
              </a:rPr>
              <a:t>，如果不够平均分配，那么字典序靠前的消费者会被多分配一个分区。</a:t>
            </a:r>
            <a:endParaRPr lang="en-US" altLang="zh-CN">
              <a:sym typeface="+mn-ea"/>
            </a:endParaRPr>
          </a:p>
          <a:p>
            <a:r>
              <a:rPr lang="zh-CN" altLang="en-US" b="1">
                <a:sym typeface="+mn-ea"/>
              </a:rPr>
              <a:t>分配方式</a:t>
            </a:r>
            <a:r>
              <a:rPr lang="zh-CN" altLang="en-US">
                <a:sym typeface="+mn-ea"/>
              </a:rPr>
              <a:t>：</a:t>
            </a:r>
            <a:r>
              <a:rPr lang="en-US" altLang="zh-CN">
                <a:sym typeface="+mn-ea"/>
              </a:rPr>
              <a:t>n=分区数/消费者数量，m=分区数%消费者数量，那么前m个消费者每个分配n+1个分区，后面的（消费者数量-m）个消费者每个分配n个分区。</a:t>
            </a:r>
            <a:endParaRPr lang="en-US" altLang="zh-CN">
              <a:sym typeface="+mn-ea"/>
            </a:endParaRPr>
          </a:p>
          <a:p>
            <a:r>
              <a:rPr lang="en-US" altLang="zh-CN">
                <a:sym typeface="+mn-ea"/>
              </a:rPr>
              <a:t>假设消费组内有2个消费者C0和C1，都订阅了主题t0和t1，并且每个主题都有4个分区，那么订阅的所有分区可以标识为：t0p0、t0p1、t0p2、t0p3、t1p0、t1p1、t1p2、t1p3。最终的分配结果为</a:t>
            </a:r>
            <a:endParaRPr lang="en-US" altLang="zh-CN">
              <a:sym typeface="+mn-ea"/>
            </a:endParaRPr>
          </a:p>
        </p:txBody>
      </p:sp>
      <p:pic>
        <p:nvPicPr>
          <p:cNvPr id="6" name="图片 5"/>
          <p:cNvPicPr>
            <a:picLocks noChangeAspect="1"/>
          </p:cNvPicPr>
          <p:nvPr>
            <p:custDataLst>
              <p:tags r:id="rId2"/>
            </p:custDataLst>
          </p:nvPr>
        </p:nvPicPr>
        <p:blipFill>
          <a:blip r:embed="rId3"/>
          <a:stretch>
            <a:fillRect/>
          </a:stretch>
        </p:blipFill>
        <p:spPr>
          <a:xfrm>
            <a:off x="3146425" y="4344670"/>
            <a:ext cx="4937760" cy="868680"/>
          </a:xfrm>
          <a:prstGeom prst="rect">
            <a:avLst/>
          </a:prstGeom>
        </p:spPr>
      </p:pic>
      <p:sp>
        <p:nvSpPr>
          <p:cNvPr id="8" name="文本框 7"/>
          <p:cNvSpPr txBox="1"/>
          <p:nvPr/>
        </p:nvSpPr>
        <p:spPr>
          <a:xfrm>
            <a:off x="758825" y="5303520"/>
            <a:ext cx="10930255" cy="645160"/>
          </a:xfrm>
          <a:prstGeom prst="rect">
            <a:avLst/>
          </a:prstGeom>
          <a:noFill/>
        </p:spPr>
        <p:txBody>
          <a:bodyPr wrap="square" rtlCol="0">
            <a:spAutoFit/>
          </a:bodyPr>
          <a:p>
            <a:r>
              <a:rPr lang="zh-CN" altLang="en-US"/>
              <a:t>假设上面例子中2个主题都只有3个分区，那么订阅的所有分区可以标识为：t0p0、t0p1、t0p2、t1p0、t1p1、t1p2。最终的分配结果为：</a:t>
            </a:r>
            <a:endParaRPr lang="zh-CN" altLang="en-US"/>
          </a:p>
        </p:txBody>
      </p:sp>
      <p:pic>
        <p:nvPicPr>
          <p:cNvPr id="9" name="图片 8"/>
          <p:cNvPicPr>
            <a:picLocks noChangeAspect="1"/>
          </p:cNvPicPr>
          <p:nvPr>
            <p:custDataLst>
              <p:tags r:id="rId4"/>
            </p:custDataLst>
          </p:nvPr>
        </p:nvPicPr>
        <p:blipFill>
          <a:blip r:embed="rId5"/>
          <a:stretch>
            <a:fillRect/>
          </a:stretch>
        </p:blipFill>
        <p:spPr>
          <a:xfrm>
            <a:off x="3146425" y="6038850"/>
            <a:ext cx="4960620" cy="868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面试题十八：</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分区的分配策略是什么？你认为哪种比较好。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3255" y="1076325"/>
            <a:ext cx="11231880" cy="1753235"/>
          </a:xfrm>
          <a:prstGeom prst="rect">
            <a:avLst/>
          </a:prstGeom>
          <a:noFill/>
        </p:spPr>
        <p:txBody>
          <a:bodyPr wrap="square" rtlCol="0" anchor="t">
            <a:spAutoFit/>
          </a:bodyPr>
          <a:p>
            <a:r>
              <a:rPr lang="zh-CN" altLang="en-US"/>
              <a:t>RoundRobinAssignor分配策略的原理是将消费组内所有消费者及消费者订阅的所有主题的分区按照字典序排序，然后通过轮询方式逐个将分区依次分配给每个消费者。RoundRobinAssignor分配策略对应的 partition.assignment.strategy 参数值为 org.apache.kafka.clients.consumer.RoundRobinAssignor。</a:t>
            </a:r>
            <a:endParaRPr lang="zh-CN" altLang="en-US"/>
          </a:p>
          <a:p>
            <a:endParaRPr lang="zh-CN" altLang="en-US"/>
          </a:p>
          <a:p>
            <a:r>
              <a:rPr lang="zh-CN" altLang="en-US"/>
              <a:t>假设消费组中有2个消费者C0和C1，都订阅了主题t0和t1，并且每个主题都有3个分区，那么订阅的所有分区可以标识为：t0p0、t0p1、t0p2、t1p0、t1p1、t1p2。最终的分配结果为：</a:t>
            </a:r>
            <a:endParaRPr lang="zh-CN" altLang="en-US"/>
          </a:p>
        </p:txBody>
      </p:sp>
      <p:pic>
        <p:nvPicPr>
          <p:cNvPr id="12" name="图片 11"/>
          <p:cNvPicPr>
            <a:picLocks noChangeAspect="1"/>
          </p:cNvPicPr>
          <p:nvPr>
            <p:custDataLst>
              <p:tags r:id="rId2"/>
            </p:custDataLst>
          </p:nvPr>
        </p:nvPicPr>
        <p:blipFill>
          <a:blip r:embed="rId3"/>
          <a:stretch>
            <a:fillRect/>
          </a:stretch>
        </p:blipFill>
        <p:spPr>
          <a:xfrm>
            <a:off x="3651885" y="2829560"/>
            <a:ext cx="4122420" cy="853440"/>
          </a:xfrm>
          <a:prstGeom prst="rect">
            <a:avLst/>
          </a:prstGeom>
        </p:spPr>
      </p:pic>
      <p:sp>
        <p:nvSpPr>
          <p:cNvPr id="13" name="文本框 12"/>
          <p:cNvSpPr txBox="1"/>
          <p:nvPr/>
        </p:nvSpPr>
        <p:spPr>
          <a:xfrm>
            <a:off x="781050" y="3828415"/>
            <a:ext cx="10879455" cy="922020"/>
          </a:xfrm>
          <a:prstGeom prst="rect">
            <a:avLst/>
          </a:prstGeom>
          <a:noFill/>
        </p:spPr>
        <p:txBody>
          <a:bodyPr wrap="square" rtlCol="0" anchor="t">
            <a:spAutoFit/>
          </a:bodyPr>
          <a:p>
            <a:r>
              <a:rPr lang="zh-CN" altLang="en-US"/>
              <a:t>假设消费组内有3个消费者（C0、C1和C2），它们共订阅了3个主题（t0、t1、t2），这3个主题分别有1、2、3个分区，即整个消费组订阅了t0p0、t1p0、t1p1、t2p0、t2p1、t2p2这6个分区。具体而言，消费者C0订阅的是主题t0，消费者C1订阅的是主题t0和t1，消费者C2订阅的是主题t0、t1和t2，那么最终的分配结果为：</a:t>
            </a:r>
            <a:endParaRPr lang="zh-CN" altLang="en-US"/>
          </a:p>
        </p:txBody>
      </p:sp>
      <p:pic>
        <p:nvPicPr>
          <p:cNvPr id="15" name="图片 14"/>
          <p:cNvPicPr>
            <a:picLocks noChangeAspect="1"/>
          </p:cNvPicPr>
          <p:nvPr>
            <p:custDataLst>
              <p:tags r:id="rId4"/>
            </p:custDataLst>
          </p:nvPr>
        </p:nvPicPr>
        <p:blipFill>
          <a:blip r:embed="rId5"/>
          <a:stretch>
            <a:fillRect/>
          </a:stretch>
        </p:blipFill>
        <p:spPr>
          <a:xfrm>
            <a:off x="781050" y="4895850"/>
            <a:ext cx="4968240" cy="1333500"/>
          </a:xfrm>
          <a:prstGeom prst="rect">
            <a:avLst/>
          </a:prstGeom>
        </p:spPr>
      </p:pic>
      <p:pic>
        <p:nvPicPr>
          <p:cNvPr id="16" name="图片 15"/>
          <p:cNvPicPr>
            <a:picLocks noChangeAspect="1"/>
          </p:cNvPicPr>
          <p:nvPr>
            <p:custDataLst>
              <p:tags r:id="rId6"/>
            </p:custDataLst>
          </p:nvPr>
        </p:nvPicPr>
        <p:blipFill>
          <a:blip r:embed="rId7"/>
          <a:stretch>
            <a:fillRect/>
          </a:stretch>
        </p:blipFill>
        <p:spPr>
          <a:xfrm>
            <a:off x="7774305" y="4895850"/>
            <a:ext cx="4244340" cy="1325880"/>
          </a:xfrm>
          <a:prstGeom prst="rect">
            <a:avLst/>
          </a:prstGeom>
        </p:spPr>
      </p:pic>
      <p:sp>
        <p:nvSpPr>
          <p:cNvPr id="17" name="文本框 16"/>
          <p:cNvSpPr txBox="1"/>
          <p:nvPr/>
        </p:nvSpPr>
        <p:spPr>
          <a:xfrm>
            <a:off x="9138285" y="6229350"/>
            <a:ext cx="4064000" cy="368300"/>
          </a:xfrm>
          <a:prstGeom prst="rect">
            <a:avLst/>
          </a:prstGeom>
          <a:noFill/>
        </p:spPr>
        <p:txBody>
          <a:bodyPr wrap="square" rtlCol="0">
            <a:spAutoFit/>
          </a:bodyPr>
          <a:p>
            <a:r>
              <a:rPr lang="zh-CN" altLang="en-US">
                <a:highlight>
                  <a:srgbClr val="FFFF00"/>
                </a:highlight>
                <a:sym typeface="+mn-ea"/>
              </a:rPr>
              <a:t>StickyAssignor</a:t>
            </a:r>
            <a:endParaRPr lang="zh-CN" altLang="en-US"/>
          </a:p>
        </p:txBody>
      </p:sp>
      <p:sp>
        <p:nvSpPr>
          <p:cNvPr id="18" name="文本框 17"/>
          <p:cNvSpPr txBox="1"/>
          <p:nvPr/>
        </p:nvSpPr>
        <p:spPr>
          <a:xfrm>
            <a:off x="1443990" y="6317615"/>
            <a:ext cx="4064000" cy="368300"/>
          </a:xfrm>
          <a:prstGeom prst="rect">
            <a:avLst/>
          </a:prstGeom>
          <a:noFill/>
        </p:spPr>
        <p:txBody>
          <a:bodyPr wrap="square" rtlCol="0">
            <a:spAutoFit/>
          </a:bodyPr>
          <a:p>
            <a:r>
              <a:rPr lang="zh-CN" altLang="en-US">
                <a:highlight>
                  <a:srgbClr val="FFFF00"/>
                </a:highlight>
                <a:sym typeface="+mn-ea"/>
              </a:rPr>
              <a:t>RoundRobinAssignor</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面试题十八：</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分区的分配策略是什么？你认为哪种比较好。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3255" y="1076325"/>
            <a:ext cx="11231880" cy="2061210"/>
          </a:xfrm>
          <a:prstGeom prst="rect">
            <a:avLst/>
          </a:prstGeom>
          <a:noFill/>
        </p:spPr>
        <p:txBody>
          <a:bodyPr wrap="square" rtlCol="0" anchor="t">
            <a:spAutoFit/>
          </a:bodyPr>
          <a:p>
            <a:r>
              <a:rPr lang="zh-CN" altLang="en-US" sz="1600"/>
              <a:t>StickyAssignor分配策略，“sticky”这个单词可以翻译为“黏性的”，Kafka从0.11.x版本开始引入这种分配策略，它主要有两个目的：</a:t>
            </a:r>
            <a:endParaRPr lang="zh-CN" altLang="en-US" sz="1600"/>
          </a:p>
          <a:p>
            <a:r>
              <a:rPr lang="zh-CN" altLang="en-US" sz="1600"/>
              <a:t>（1）</a:t>
            </a:r>
            <a:r>
              <a:rPr lang="zh-CN" altLang="en-US" sz="1600">
                <a:highlight>
                  <a:srgbClr val="FFFF00"/>
                </a:highlight>
              </a:rPr>
              <a:t>分区的分配要尽可能均匀。</a:t>
            </a:r>
            <a:endParaRPr lang="zh-CN" altLang="en-US" sz="1600"/>
          </a:p>
          <a:p>
            <a:r>
              <a:rPr lang="zh-CN" altLang="en-US" sz="1600"/>
              <a:t>（2）</a:t>
            </a:r>
            <a:r>
              <a:rPr lang="zh-CN" altLang="en-US" sz="1600" b="1">
                <a:highlight>
                  <a:srgbClr val="FFFF00"/>
                </a:highlight>
              </a:rPr>
              <a:t>分区的分配尽可能与上次分配的保持相同（为了减少分区再均衡的一个资源消耗）</a:t>
            </a:r>
            <a:r>
              <a:rPr lang="zh-CN" altLang="en-US" sz="1600"/>
              <a:t>。</a:t>
            </a:r>
            <a:endParaRPr lang="zh-CN" altLang="en-US" sz="1600"/>
          </a:p>
          <a:p>
            <a:r>
              <a:rPr lang="zh-CN" altLang="en-US" sz="1600"/>
              <a:t>当两者发生冲突时，第一个目标优先于第二个目标。</a:t>
            </a:r>
            <a:endParaRPr lang="zh-CN" altLang="en-US" sz="1600"/>
          </a:p>
          <a:p>
            <a:endParaRPr lang="zh-CN" altLang="en-US" sz="1600"/>
          </a:p>
          <a:p>
            <a:r>
              <a:rPr lang="zh-CN" altLang="en-US" sz="1600"/>
              <a:t>假设消费组内有3个消费者（C0、C1和C2），它们都订阅了4个主题（t0、t1、t2、t3），并且每个主题有2个分区。也就是说，整个消费组订阅了t0p0、t0p1、t1p0、t1p1、t2p0、t2p1、t3p0、t3p1这8个分区。采用</a:t>
            </a:r>
            <a:r>
              <a:rPr lang="en-US" altLang="zh-CN" sz="1600"/>
              <a:t> </a:t>
            </a:r>
            <a:r>
              <a:rPr lang="zh-CN" altLang="en-US" sz="1600">
                <a:sym typeface="+mn-ea"/>
              </a:rPr>
              <a:t>StickyAssignor和RoundRobinAssignor都会有如下的分配：</a:t>
            </a:r>
            <a:endParaRPr lang="en-US" altLang="zh-CN" sz="1600"/>
          </a:p>
        </p:txBody>
      </p:sp>
      <p:pic>
        <p:nvPicPr>
          <p:cNvPr id="6" name="图片 5"/>
          <p:cNvPicPr>
            <a:picLocks noChangeAspect="1"/>
          </p:cNvPicPr>
          <p:nvPr>
            <p:custDataLst>
              <p:tags r:id="rId2"/>
            </p:custDataLst>
          </p:nvPr>
        </p:nvPicPr>
        <p:blipFill>
          <a:blip r:embed="rId3"/>
          <a:stretch>
            <a:fillRect/>
          </a:stretch>
        </p:blipFill>
        <p:spPr>
          <a:xfrm>
            <a:off x="4501515" y="3137535"/>
            <a:ext cx="3515360" cy="1174115"/>
          </a:xfrm>
          <a:prstGeom prst="rect">
            <a:avLst/>
          </a:prstGeom>
        </p:spPr>
      </p:pic>
      <p:sp>
        <p:nvSpPr>
          <p:cNvPr id="7" name="文本框 6"/>
          <p:cNvSpPr txBox="1"/>
          <p:nvPr/>
        </p:nvSpPr>
        <p:spPr>
          <a:xfrm>
            <a:off x="643890" y="4402455"/>
            <a:ext cx="11231245" cy="922020"/>
          </a:xfrm>
          <a:prstGeom prst="rect">
            <a:avLst/>
          </a:prstGeom>
          <a:noFill/>
        </p:spPr>
        <p:txBody>
          <a:bodyPr wrap="square" rtlCol="0" anchor="t">
            <a:spAutoFit/>
          </a:bodyPr>
          <a:p>
            <a:r>
              <a:rPr lang="zh-CN" altLang="en-US"/>
              <a:t>假设此时消费者 C1 脱离了消费组，那么消费组就会执行再均衡操作，进而消费分区会重新分配。采用</a:t>
            </a:r>
            <a:r>
              <a:rPr lang="zh-CN" altLang="en-US">
                <a:sym typeface="+mn-ea"/>
              </a:rPr>
              <a:t>StickyAssignor和</a:t>
            </a:r>
            <a:r>
              <a:rPr lang="zh-CN" altLang="en-US"/>
              <a:t>RoundRobinAssignor分配策略会分别得到如下两个分配结果：</a:t>
            </a:r>
            <a:endParaRPr lang="zh-CN" altLang="en-US"/>
          </a:p>
          <a:p>
            <a:endParaRPr lang="zh-CN" altLang="en-US"/>
          </a:p>
        </p:txBody>
      </p:sp>
      <p:pic>
        <p:nvPicPr>
          <p:cNvPr id="8" name="图片 7"/>
          <p:cNvPicPr>
            <a:picLocks noChangeAspect="1"/>
          </p:cNvPicPr>
          <p:nvPr>
            <p:custDataLst>
              <p:tags r:id="rId4"/>
            </p:custDataLst>
          </p:nvPr>
        </p:nvPicPr>
        <p:blipFill>
          <a:blip r:embed="rId5"/>
          <a:stretch>
            <a:fillRect/>
          </a:stretch>
        </p:blipFill>
        <p:spPr>
          <a:xfrm>
            <a:off x="1051560" y="5414645"/>
            <a:ext cx="5044440" cy="868680"/>
          </a:xfrm>
          <a:prstGeom prst="rect">
            <a:avLst/>
          </a:prstGeom>
        </p:spPr>
      </p:pic>
      <p:sp>
        <p:nvSpPr>
          <p:cNvPr id="16" name="文本框 15"/>
          <p:cNvSpPr txBox="1"/>
          <p:nvPr/>
        </p:nvSpPr>
        <p:spPr>
          <a:xfrm>
            <a:off x="1869440" y="5046345"/>
            <a:ext cx="4064000" cy="368300"/>
          </a:xfrm>
          <a:prstGeom prst="rect">
            <a:avLst/>
          </a:prstGeom>
          <a:noFill/>
        </p:spPr>
        <p:txBody>
          <a:bodyPr wrap="square" rtlCol="0">
            <a:spAutoFit/>
          </a:bodyPr>
          <a:p>
            <a:r>
              <a:rPr lang="zh-CN" altLang="en-US">
                <a:highlight>
                  <a:srgbClr val="FFFF00"/>
                </a:highlight>
                <a:sym typeface="+mn-ea"/>
              </a:rPr>
              <a:t>采用</a:t>
            </a:r>
            <a:r>
              <a:rPr lang="en-US" altLang="zh-CN">
                <a:highlight>
                  <a:srgbClr val="FFFF00"/>
                </a:highlight>
                <a:sym typeface="+mn-ea"/>
              </a:rPr>
              <a:t> </a:t>
            </a:r>
            <a:r>
              <a:rPr lang="zh-CN" altLang="en-US">
                <a:highlight>
                  <a:srgbClr val="FFFF00"/>
                </a:highlight>
                <a:sym typeface="+mn-ea"/>
              </a:rPr>
              <a:t>StickyAssignor</a:t>
            </a:r>
            <a:endParaRPr lang="zh-CN" altLang="en-US">
              <a:highlight>
                <a:srgbClr val="FFFF00"/>
              </a:highlight>
              <a:sym typeface="+mn-ea"/>
            </a:endParaRPr>
          </a:p>
        </p:txBody>
      </p:sp>
      <p:pic>
        <p:nvPicPr>
          <p:cNvPr id="17" name="图片 16"/>
          <p:cNvPicPr>
            <a:picLocks noChangeAspect="1"/>
          </p:cNvPicPr>
          <p:nvPr>
            <p:custDataLst>
              <p:tags r:id="rId6"/>
            </p:custDataLst>
          </p:nvPr>
        </p:nvPicPr>
        <p:blipFill>
          <a:blip r:embed="rId7"/>
          <a:stretch>
            <a:fillRect/>
          </a:stretch>
        </p:blipFill>
        <p:spPr>
          <a:xfrm>
            <a:off x="6800215" y="5414645"/>
            <a:ext cx="5074920" cy="876300"/>
          </a:xfrm>
          <a:prstGeom prst="rect">
            <a:avLst/>
          </a:prstGeom>
        </p:spPr>
      </p:pic>
      <p:sp>
        <p:nvSpPr>
          <p:cNvPr id="18" name="文本框 17"/>
          <p:cNvSpPr txBox="1"/>
          <p:nvPr/>
        </p:nvSpPr>
        <p:spPr>
          <a:xfrm>
            <a:off x="7596505" y="5046345"/>
            <a:ext cx="4064000" cy="368300"/>
          </a:xfrm>
          <a:prstGeom prst="rect">
            <a:avLst/>
          </a:prstGeom>
          <a:noFill/>
        </p:spPr>
        <p:txBody>
          <a:bodyPr wrap="square" rtlCol="0">
            <a:spAutoFit/>
          </a:bodyPr>
          <a:p>
            <a:r>
              <a:rPr lang="zh-CN" altLang="en-US">
                <a:highlight>
                  <a:srgbClr val="FFFF00"/>
                </a:highlight>
              </a:rPr>
              <a:t>采用</a:t>
            </a:r>
            <a:r>
              <a:rPr lang="zh-CN" altLang="en-US">
                <a:highlight>
                  <a:srgbClr val="FFFF00"/>
                </a:highlight>
                <a:sym typeface="+mn-ea"/>
              </a:rPr>
              <a:t>RoundRobinAssignor</a:t>
            </a:r>
            <a:endParaRPr lang="zh-CN" altLang="en-US">
              <a:highlight>
                <a:srgbClr val="FFFF00"/>
              </a:highlight>
              <a:sym typeface="+mn-ea"/>
            </a:endParaRPr>
          </a:p>
        </p:txBody>
      </p:sp>
      <p:sp>
        <p:nvSpPr>
          <p:cNvPr id="19" name="文本框 18"/>
          <p:cNvSpPr txBox="1"/>
          <p:nvPr/>
        </p:nvSpPr>
        <p:spPr>
          <a:xfrm>
            <a:off x="854075" y="6489700"/>
            <a:ext cx="11020425" cy="368300"/>
          </a:xfrm>
          <a:prstGeom prst="rect">
            <a:avLst/>
          </a:prstGeom>
          <a:noFill/>
        </p:spPr>
        <p:txBody>
          <a:bodyPr wrap="square" rtlCol="0">
            <a:spAutoFit/>
          </a:bodyPr>
          <a:p>
            <a:r>
              <a:rPr lang="zh-CN" altLang="en-US"/>
              <a:t>可以看到</a:t>
            </a:r>
            <a:r>
              <a:rPr lang="zh-CN" altLang="en-US">
                <a:sym typeface="+mn-ea"/>
              </a:rPr>
              <a:t>StickyAssignor</a:t>
            </a:r>
            <a:r>
              <a:rPr lang="zh-CN" altLang="en-US"/>
              <a:t>分配结果中保留了上一次分配中对消费者C0和C2的所有分配结果</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3255" y="1076325"/>
            <a:ext cx="11231880" cy="5754370"/>
          </a:xfrm>
          <a:prstGeom prst="rect">
            <a:avLst/>
          </a:prstGeom>
          <a:noFill/>
        </p:spPr>
        <p:txBody>
          <a:bodyPr wrap="square" rtlCol="0" anchor="t">
            <a:spAutoFit/>
          </a:bodyPr>
          <a:p>
            <a:r>
              <a:rPr lang="en-US" altLang="zh-CN" sz="1600"/>
              <a:t>就目前而言，一共有如下几种情形会触发再均衡的操作：</a:t>
            </a:r>
            <a:endParaRPr lang="en-US" altLang="zh-CN" sz="1600"/>
          </a:p>
          <a:p>
            <a:pPr marL="285750" indent="-285750">
              <a:buFont typeface="Arial" panose="020B0604020202020204" pitchFamily="34" charset="0"/>
              <a:buChar char="•"/>
            </a:pPr>
            <a:r>
              <a:rPr lang="en-US" altLang="zh-CN" sz="1600"/>
              <a:t> 有新的消费者加入消费组。</a:t>
            </a:r>
            <a:endParaRPr lang="en-US" altLang="zh-CN" sz="1600"/>
          </a:p>
          <a:p>
            <a:pPr marL="285750" indent="-285750">
              <a:buFont typeface="Arial" panose="020B0604020202020204" pitchFamily="34" charset="0"/>
              <a:buChar char="•"/>
            </a:pPr>
            <a:r>
              <a:rPr lang="en-US" altLang="zh-CN" sz="1600"/>
              <a:t>有消费者宕机下线。消费者并不一定需要真正下线，例如遇到长时间的 GC、网络延迟导致消费者长时间未向GroupCoordinator发送心跳等情况时，GroupCoordinator会认为消费者已经下线。</a:t>
            </a:r>
            <a:endParaRPr lang="en-US" altLang="zh-CN" sz="1600"/>
          </a:p>
          <a:p>
            <a:pPr marL="285750" indent="-285750">
              <a:buFont typeface="Arial" panose="020B0604020202020204" pitchFamily="34" charset="0"/>
              <a:buChar char="•"/>
            </a:pPr>
            <a:r>
              <a:rPr lang="en-US" altLang="zh-CN" sz="1600"/>
              <a:t>有消费者主动退出消费组（发送 LeaveGroupRequest 请求）。比如客户端调用了unsubscrible（）方法取消对某些主题的订阅。</a:t>
            </a:r>
            <a:endParaRPr lang="en-US" altLang="zh-CN" sz="1600"/>
          </a:p>
          <a:p>
            <a:pPr marL="285750" indent="-285750">
              <a:buFont typeface="Arial" panose="020B0604020202020204" pitchFamily="34" charset="0"/>
              <a:buChar char="•"/>
            </a:pPr>
            <a:r>
              <a:rPr lang="en-US" altLang="zh-CN" sz="1600"/>
              <a:t> 消费组所对应的GroupCoorinator节点发生了变更(</a:t>
            </a:r>
            <a:r>
              <a:rPr lang="zh-CN" altLang="en-US" sz="1600"/>
              <a:t>消费者组的</a:t>
            </a:r>
            <a:r>
              <a:rPr lang="en-US" altLang="zh-CN" sz="1600"/>
              <a:t>leader</a:t>
            </a:r>
            <a:r>
              <a:rPr lang="zh-CN" altLang="en-US" sz="1600"/>
              <a:t>节点发生了变更（异常下线）</a:t>
            </a:r>
            <a:r>
              <a:rPr lang="en-US" altLang="zh-CN" sz="1600"/>
              <a:t>)。</a:t>
            </a:r>
            <a:endParaRPr lang="en-US" altLang="zh-CN" sz="1600"/>
          </a:p>
          <a:p>
            <a:pPr marL="285750" indent="-285750">
              <a:buFont typeface="Arial" panose="020B0604020202020204" pitchFamily="34" charset="0"/>
              <a:buChar char="•"/>
            </a:pPr>
            <a:r>
              <a:rPr lang="en-US" altLang="zh-CN" sz="1600"/>
              <a:t>消费组内所订阅的任一主题或者主题的分区数量发生变化</a:t>
            </a:r>
            <a:r>
              <a:rPr lang="zh-CN" altLang="en-US" sz="1600"/>
              <a:t>（</a:t>
            </a:r>
            <a:r>
              <a:rPr lang="en-US" altLang="zh-CN" sz="1600" b="1"/>
              <a:t>kafka</a:t>
            </a:r>
            <a:r>
              <a:rPr lang="zh-CN" altLang="en-US" sz="1600" b="1"/>
              <a:t>来说，分区数量只能增加不能减少</a:t>
            </a:r>
            <a:r>
              <a:rPr lang="zh-CN" altLang="en-US" sz="1600"/>
              <a:t>）</a:t>
            </a:r>
            <a:r>
              <a:rPr lang="en-US" altLang="zh-CN" sz="1600"/>
              <a:t>。</a:t>
            </a:r>
            <a:endParaRPr lang="en-US" altLang="zh-CN" sz="1600"/>
          </a:p>
          <a:p>
            <a:pPr indent="0">
              <a:buFont typeface="Arial" panose="020B0604020202020204" pitchFamily="34" charset="0"/>
              <a:buNone/>
            </a:pPr>
            <a:endParaRPr lang="en-US" altLang="zh-CN" sz="1600"/>
          </a:p>
          <a:p>
            <a:pPr indent="0">
              <a:buFont typeface="Arial" panose="020B0604020202020204" pitchFamily="34" charset="0"/>
              <a:buNone/>
            </a:pPr>
            <a:r>
              <a:rPr lang="zh-CN" altLang="en-US" sz="1600"/>
              <a:t>以</a:t>
            </a:r>
            <a:r>
              <a:rPr lang="en-US" altLang="zh-CN" sz="1600"/>
              <a:t>消费者加入消费组</a:t>
            </a:r>
            <a:r>
              <a:rPr lang="zh-CN" altLang="en-US" sz="1600"/>
              <a:t>为例</a:t>
            </a:r>
            <a:r>
              <a:rPr lang="en-US" altLang="zh-CN" sz="1600"/>
              <a:t>，消费者、消费组及组协调器之间会经历下几个阶段</a:t>
            </a:r>
            <a:r>
              <a:rPr lang="zh-CN" altLang="en-US" sz="1600"/>
              <a:t>：</a:t>
            </a:r>
            <a:endParaRPr lang="zh-CN" altLang="en-US" sz="1600"/>
          </a:p>
          <a:p>
            <a:pPr indent="0">
              <a:buFont typeface="Arial" panose="020B0604020202020204" pitchFamily="34" charset="0"/>
              <a:buNone/>
            </a:pPr>
            <a:r>
              <a:rPr lang="zh-CN" altLang="en-US" sz="1600" b="1"/>
              <a:t>第一阶段（FIND_COORDINATOR）</a:t>
            </a:r>
            <a:endParaRPr lang="zh-CN" altLang="en-US" sz="1600" b="1"/>
          </a:p>
          <a:p>
            <a:pPr indent="0">
              <a:buFont typeface="Arial" panose="020B0604020202020204" pitchFamily="34" charset="0"/>
              <a:buNone/>
            </a:pPr>
            <a:r>
              <a:rPr lang="zh-CN" altLang="en-US" sz="1600"/>
              <a:t>消费者需要确定它所属的消费组对应的GroupCoordinator所在的broker，并创建与该broker相互通信的网络连接。</a:t>
            </a:r>
            <a:endParaRPr lang="zh-CN" altLang="en-US" sz="1600"/>
          </a:p>
          <a:p>
            <a:pPr indent="0">
              <a:buFont typeface="Arial" panose="020B0604020202020204" pitchFamily="34" charset="0"/>
              <a:buNone/>
            </a:pPr>
            <a:endParaRPr lang="zh-CN" altLang="en-US" sz="1600"/>
          </a:p>
          <a:p>
            <a:pPr indent="0">
              <a:buFont typeface="Arial" panose="020B0604020202020204" pitchFamily="34" charset="0"/>
              <a:buNone/>
            </a:pPr>
            <a:r>
              <a:rPr lang="zh-CN" altLang="en-US" sz="1600" b="1"/>
              <a:t>第二阶段（JOIN_GROUP）</a:t>
            </a:r>
            <a:endParaRPr lang="zh-CN" altLang="en-US" sz="1600" b="1"/>
          </a:p>
          <a:p>
            <a:pPr indent="0">
              <a:buFont typeface="Arial" panose="020B0604020202020204" pitchFamily="34" charset="0"/>
              <a:buNone/>
            </a:pPr>
            <a:r>
              <a:rPr lang="zh-CN" altLang="en-US" sz="1600"/>
              <a:t>在成功找到消费组所对应的 GroupCoordinator 之后就进入加入消费组的阶段，在此阶段的消费者会向GroupCoordinator发送JoinGroupRequest请求，并处理响应。</a:t>
            </a:r>
            <a:endParaRPr lang="zh-CN" altLang="en-US" sz="1600"/>
          </a:p>
          <a:p>
            <a:pPr indent="0">
              <a:buFont typeface="Arial" panose="020B0604020202020204" pitchFamily="34" charset="0"/>
              <a:buNone/>
            </a:pPr>
            <a:endParaRPr lang="zh-CN" altLang="en-US" sz="1600"/>
          </a:p>
          <a:p>
            <a:pPr indent="0">
              <a:buFont typeface="Arial" panose="020B0604020202020204" pitchFamily="34" charset="0"/>
              <a:buNone/>
            </a:pPr>
            <a:r>
              <a:rPr lang="zh-CN" altLang="en-US" sz="1600" b="1"/>
              <a:t>第三阶段（SYNC_GROUP）</a:t>
            </a:r>
            <a:endParaRPr lang="zh-CN" altLang="en-US" sz="1600" b="1"/>
          </a:p>
          <a:p>
            <a:pPr indent="0">
              <a:buFont typeface="Arial" panose="020B0604020202020204" pitchFamily="34" charset="0"/>
              <a:buNone/>
            </a:pPr>
            <a:r>
              <a:rPr lang="zh-CN" altLang="en-US" sz="1600"/>
              <a:t>leader 消费者根据在第二阶段中选举出来的</a:t>
            </a:r>
            <a:r>
              <a:rPr lang="zh-CN" altLang="en-US" sz="1600" b="1"/>
              <a:t>分区分配策略</a:t>
            </a:r>
            <a:r>
              <a:rPr lang="zh-CN" altLang="en-US" sz="1600"/>
              <a:t>来</a:t>
            </a:r>
            <a:r>
              <a:rPr lang="zh-CN" altLang="en-US" sz="1600" b="1"/>
              <a:t>实施具体的分区分配</a:t>
            </a:r>
            <a:r>
              <a:rPr lang="zh-CN" altLang="en-US" sz="1600"/>
              <a:t>，在此之后需要将分配的方案同步给各个消费者</a:t>
            </a:r>
            <a:endParaRPr lang="zh-CN" altLang="en-US" sz="1600"/>
          </a:p>
          <a:p>
            <a:pPr indent="0">
              <a:buFont typeface="Arial" panose="020B0604020202020204" pitchFamily="34" charset="0"/>
              <a:buNone/>
            </a:pPr>
            <a:endParaRPr lang="zh-CN" altLang="en-US" sz="1600"/>
          </a:p>
          <a:p>
            <a:pPr indent="0">
              <a:buFont typeface="Arial" panose="020B0604020202020204" pitchFamily="34" charset="0"/>
              <a:buNone/>
            </a:pPr>
            <a:r>
              <a:rPr lang="zh-CN" altLang="en-US" sz="1600" b="1"/>
              <a:t>第四阶段（HEARTBEAT）</a:t>
            </a:r>
            <a:endParaRPr lang="zh-CN" altLang="en-US" sz="1600" b="1"/>
          </a:p>
          <a:p>
            <a:pPr indent="0">
              <a:buFont typeface="Arial" panose="020B0604020202020204" pitchFamily="34" charset="0"/>
              <a:buNone/>
            </a:pPr>
            <a:r>
              <a:rPr lang="zh-CN" altLang="en-US" sz="1600"/>
              <a:t>进入这个阶段之后，消费组中的所有消费者就会处于正常工作状态。</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43255" y="920115"/>
            <a:ext cx="11231880" cy="2061210"/>
          </a:xfrm>
          <a:prstGeom prst="rect">
            <a:avLst/>
          </a:prstGeom>
          <a:noFill/>
        </p:spPr>
        <p:txBody>
          <a:bodyPr wrap="square" rtlCol="0" anchor="t">
            <a:spAutoFit/>
          </a:bodyPr>
          <a:p>
            <a:pPr indent="0">
              <a:buFont typeface="Arial" panose="020B0604020202020204" pitchFamily="34" charset="0"/>
              <a:buNone/>
            </a:pPr>
            <a:r>
              <a:rPr lang="zh-CN" altLang="en-US" sz="1600" b="1"/>
              <a:t>第一阶段（FIND_COORDINATOR）</a:t>
            </a:r>
            <a:endParaRPr lang="zh-CN" altLang="en-US" sz="1600" b="1"/>
          </a:p>
          <a:p>
            <a:pPr indent="0">
              <a:buFont typeface="Arial" panose="020B0604020202020204" pitchFamily="34" charset="0"/>
              <a:buNone/>
            </a:pPr>
            <a:r>
              <a:rPr lang="zh-CN" altLang="en-US" sz="1600"/>
              <a:t>消费者需要确定它所属的消费组对应的</a:t>
            </a:r>
            <a:r>
              <a:rPr lang="zh-CN" altLang="en-US" sz="1600" b="1"/>
              <a:t>GroupCoordinator</a:t>
            </a:r>
            <a:r>
              <a:rPr lang="zh-CN" altLang="en-US" sz="1600"/>
              <a:t>所在的</a:t>
            </a:r>
            <a:r>
              <a:rPr lang="zh-CN" altLang="en-US" sz="1600" b="1"/>
              <a:t>broker</a:t>
            </a:r>
            <a:r>
              <a:rPr lang="zh-CN" altLang="en-US" sz="1600"/>
              <a:t>，并创建与该broker相互通信的</a:t>
            </a:r>
            <a:r>
              <a:rPr lang="zh-CN" altLang="en-US" sz="1600" b="1">
                <a:solidFill>
                  <a:srgbClr val="FF0000"/>
                </a:solidFill>
                <a:highlight>
                  <a:srgbClr val="FFFF00"/>
                </a:highlight>
              </a:rPr>
              <a:t>网络连接</a:t>
            </a:r>
            <a:r>
              <a:rPr lang="zh-CN" altLang="en-US" sz="1600"/>
              <a:t>。如果消费者已经保存了与消费组对应的 </a:t>
            </a:r>
            <a:r>
              <a:rPr lang="zh-CN" altLang="en-US" sz="1600" b="1"/>
              <a:t>GroupCoordinator 节点</a:t>
            </a:r>
            <a:r>
              <a:rPr lang="zh-CN" altLang="en-US" sz="1600"/>
              <a:t>的信息，并且与它之间的网络连接是正常的，那么就可以进入第二阶段。否则，就需要</a:t>
            </a:r>
            <a:r>
              <a:rPr lang="zh-CN" altLang="en-US" sz="1600" b="1">
                <a:solidFill>
                  <a:srgbClr val="FF0000"/>
                </a:solidFill>
                <a:highlight>
                  <a:srgbClr val="FFFF00"/>
                </a:highlight>
              </a:rPr>
              <a:t>向集群中的某个节点发送FindCoordinatorRequest请求来查找对应的GroupCoordinator</a:t>
            </a:r>
            <a:r>
              <a:rPr lang="zh-CN" altLang="en-US" sz="1600"/>
              <a:t>，这里的“某个节点”并非是集群中的任意节点，</a:t>
            </a:r>
            <a:r>
              <a:rPr lang="zh-CN" altLang="en-US" sz="1600" b="1"/>
              <a:t>而是负载最小的节点</a:t>
            </a:r>
            <a:r>
              <a:rPr lang="zh-CN" altLang="en-US" sz="1600"/>
              <a:t>。</a:t>
            </a:r>
            <a:endParaRPr lang="zh-CN" altLang="en-US" sz="1600"/>
          </a:p>
          <a:p>
            <a:pPr indent="0">
              <a:buFont typeface="Arial" panose="020B0604020202020204" pitchFamily="34" charset="0"/>
              <a:buNone/>
            </a:pPr>
            <a:r>
              <a:rPr lang="zh-CN" altLang="en-US" sz="1600" b="1">
                <a:solidFill>
                  <a:srgbClr val="FF0000"/>
                </a:solidFill>
                <a:highlight>
                  <a:srgbClr val="FFFF00"/>
                </a:highlight>
              </a:rPr>
              <a:t>FindCoordinatorRequest</a:t>
            </a:r>
            <a:r>
              <a:rPr lang="zh-CN" altLang="en-US" sz="1600"/>
              <a:t>请求体中只有两个字段：coordinator_key和 coordinator_type。</a:t>
            </a:r>
            <a:r>
              <a:rPr lang="zh-CN" altLang="en-US" sz="1600" b="1"/>
              <a:t>coordinator_key 在这里就是</a:t>
            </a:r>
            <a:r>
              <a:rPr lang="zh-CN" altLang="en-US" sz="1600" b="1">
                <a:solidFill>
                  <a:srgbClr val="FF0000"/>
                </a:solidFill>
              </a:rPr>
              <a:t>消费组</a:t>
            </a:r>
            <a:r>
              <a:rPr lang="zh-CN" altLang="en-US" sz="1600" b="1"/>
              <a:t>的名称</a:t>
            </a:r>
            <a:r>
              <a:rPr lang="zh-CN" altLang="en-US" sz="1600"/>
              <a:t>，即 </a:t>
            </a:r>
            <a:r>
              <a:rPr lang="zh-CN" altLang="en-US" sz="1600" b="1"/>
              <a:t>groupId</a:t>
            </a:r>
            <a:r>
              <a:rPr lang="zh-CN" altLang="en-US" sz="1600"/>
              <a:t>，</a:t>
            </a:r>
            <a:r>
              <a:rPr lang="zh-CN" altLang="en-US" sz="1600" b="1"/>
              <a:t>coordinator_type置为0</a:t>
            </a:r>
            <a:r>
              <a:rPr lang="zh-CN" altLang="en-US" sz="1600"/>
              <a:t>。Kafka 在收到 FindCoordinatorRequest 请求之后，会根据 coordinator_key（也就是groupId）</a:t>
            </a:r>
            <a:r>
              <a:rPr lang="zh-CN" altLang="en-US" sz="1600" b="1">
                <a:solidFill>
                  <a:srgbClr val="FF0000"/>
                </a:solidFill>
              </a:rPr>
              <a:t>查找对应的GroupCoordinator节点</a:t>
            </a:r>
            <a:r>
              <a:rPr lang="zh-CN" altLang="en-US" sz="1600"/>
              <a:t>，如果找到对应的GroupCoordinator则会返回其相对应的</a:t>
            </a:r>
            <a:r>
              <a:rPr lang="zh-CN" altLang="en-US" sz="1600" b="1">
                <a:solidFill>
                  <a:srgbClr val="FF0000"/>
                </a:solidFill>
              </a:rPr>
              <a:t>node_id、host和port信息</a:t>
            </a:r>
            <a:r>
              <a:rPr lang="zh-CN" altLang="en-US" sz="1600"/>
              <a:t>。</a:t>
            </a:r>
            <a:endParaRPr lang="zh-CN" altLang="en-US" sz="1600"/>
          </a:p>
        </p:txBody>
      </p:sp>
      <p:pic>
        <p:nvPicPr>
          <p:cNvPr id="6" name="图片 5"/>
          <p:cNvPicPr>
            <a:picLocks noChangeAspect="1"/>
          </p:cNvPicPr>
          <p:nvPr>
            <p:custDataLst>
              <p:tags r:id="rId2"/>
            </p:custDataLst>
          </p:nvPr>
        </p:nvPicPr>
        <p:blipFill>
          <a:blip r:embed="rId3"/>
          <a:stretch>
            <a:fillRect/>
          </a:stretch>
        </p:blipFill>
        <p:spPr>
          <a:xfrm>
            <a:off x="1227455" y="3274060"/>
            <a:ext cx="9270365" cy="3214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95020" y="1056005"/>
            <a:ext cx="11072495" cy="368300"/>
          </a:xfrm>
          <a:prstGeom prst="rect">
            <a:avLst/>
          </a:prstGeom>
          <a:noFill/>
        </p:spPr>
        <p:txBody>
          <a:bodyPr wrap="square" rtlCol="0">
            <a:spAutoFit/>
          </a:bodyPr>
          <a:p>
            <a:r>
              <a:rPr lang="zh-CN" altLang="en-US"/>
              <a:t>具体查找GroupCoordinator的方式是，先根据消费组groupId的哈希值计算</a:t>
            </a:r>
            <a:r>
              <a:rPr lang="zh-CN" altLang="en-US" b="1">
                <a:solidFill>
                  <a:srgbClr val="FF0000"/>
                </a:solidFill>
              </a:rPr>
              <a:t>__consumer_offsets中的分区编号</a:t>
            </a:r>
            <a:endParaRPr lang="zh-CN" altLang="en-US" b="1">
              <a:solidFill>
                <a:srgbClr val="FF0000"/>
              </a:solidFill>
            </a:endParaRPr>
          </a:p>
        </p:txBody>
      </p:sp>
      <p:pic>
        <p:nvPicPr>
          <p:cNvPr id="8" name="图片 7"/>
          <p:cNvPicPr>
            <a:picLocks noChangeAspect="1"/>
          </p:cNvPicPr>
          <p:nvPr>
            <p:custDataLst>
              <p:tags r:id="rId2"/>
            </p:custDataLst>
          </p:nvPr>
        </p:nvPicPr>
        <p:blipFill>
          <a:blip r:embed="rId3"/>
          <a:stretch>
            <a:fillRect/>
          </a:stretch>
        </p:blipFill>
        <p:spPr>
          <a:xfrm>
            <a:off x="1113790" y="1521460"/>
            <a:ext cx="10270490" cy="334645"/>
          </a:xfrm>
          <a:prstGeom prst="rect">
            <a:avLst/>
          </a:prstGeom>
        </p:spPr>
      </p:pic>
      <p:sp>
        <p:nvSpPr>
          <p:cNvPr id="9" name="文本框 8"/>
          <p:cNvSpPr txBox="1"/>
          <p:nvPr/>
        </p:nvSpPr>
        <p:spPr>
          <a:xfrm>
            <a:off x="795020" y="2021205"/>
            <a:ext cx="11071860" cy="3692525"/>
          </a:xfrm>
          <a:prstGeom prst="rect">
            <a:avLst/>
          </a:prstGeom>
          <a:noFill/>
        </p:spPr>
        <p:txBody>
          <a:bodyPr wrap="square" rtlCol="0">
            <a:spAutoFit/>
          </a:bodyPr>
          <a:p>
            <a:r>
              <a:rPr lang="zh-CN" altLang="en-US"/>
              <a:t>其中 groupId.hashCode 就是使用 Java 中 String 类的 hashCode（）方法获得的，groupMetadataTopicPartitionCount 为主题</a:t>
            </a:r>
            <a:r>
              <a:rPr lang="zh-CN" altLang="en-US" b="1"/>
              <a:t>__consumer_offsets 的分区个数</a:t>
            </a:r>
            <a:r>
              <a:rPr lang="zh-CN" altLang="en-US"/>
              <a:t>，这个可以通过broker端参数offsets.topic.num.partitions来配置，默认值为50。</a:t>
            </a:r>
            <a:endParaRPr lang="zh-CN" altLang="en-US"/>
          </a:p>
          <a:p>
            <a:endParaRPr lang="zh-CN" altLang="en-US"/>
          </a:p>
          <a:p>
            <a:r>
              <a:rPr lang="zh-CN" altLang="en-US"/>
              <a:t>然后，找到对应的__consumer_offsets中的分区之后，再寻找此分区</a:t>
            </a:r>
            <a:r>
              <a:rPr lang="zh-CN" altLang="en-US" b="1">
                <a:solidFill>
                  <a:srgbClr val="FF0000"/>
                </a:solidFill>
              </a:rPr>
              <a:t>leader副本所在的broker节点</a:t>
            </a:r>
            <a:r>
              <a:rPr lang="zh-CN" altLang="en-US"/>
              <a:t>，</a:t>
            </a:r>
            <a:r>
              <a:rPr lang="zh-CN" altLang="en-US" b="1">
                <a:solidFill>
                  <a:srgbClr val="FF0000"/>
                </a:solidFill>
              </a:rPr>
              <a:t>该broker节点即为这个groupId所对应的GroupCoordinator节点</a:t>
            </a:r>
            <a:r>
              <a:rPr lang="zh-CN" altLang="en-US"/>
              <a:t>。</a:t>
            </a:r>
            <a:endParaRPr lang="zh-CN" altLang="en-US"/>
          </a:p>
          <a:p>
            <a:endParaRPr lang="zh-CN" altLang="en-US"/>
          </a:p>
          <a:p>
            <a:r>
              <a:rPr lang="zh-CN" altLang="en-US"/>
              <a:t>消费者groupId最终的分区分配方案</a:t>
            </a:r>
            <a:r>
              <a:rPr lang="en-US" altLang="zh-CN"/>
              <a:t>      </a:t>
            </a:r>
            <a:r>
              <a:rPr lang="zh-CN" altLang="en-US"/>
              <a:t>及</a:t>
            </a:r>
            <a:r>
              <a:rPr lang="en-US" altLang="zh-CN"/>
              <a:t>      </a:t>
            </a:r>
            <a:r>
              <a:rPr lang="zh-CN" altLang="en-US"/>
              <a:t>组内消费者所提交的消费位移信息</a:t>
            </a:r>
            <a:r>
              <a:rPr lang="en-US" altLang="zh-CN"/>
              <a:t>           </a:t>
            </a:r>
            <a:r>
              <a:rPr lang="zh-CN" altLang="en-US"/>
              <a:t>都会发送给</a:t>
            </a:r>
            <a:r>
              <a:rPr lang="en-US" altLang="zh-CN"/>
              <a:t>     </a:t>
            </a:r>
            <a:r>
              <a:rPr lang="zh-CN" altLang="en-US"/>
              <a:t>此分区leader副本所在的broker节点</a:t>
            </a:r>
            <a:r>
              <a:rPr lang="en-US" altLang="zh-CN"/>
              <a:t>   </a:t>
            </a:r>
            <a:r>
              <a:rPr lang="zh-CN" altLang="en-US"/>
              <a:t>，让此broker节点既扮演GroupCoordinator的角色，又扮演保存分区分配方案和组内消费者位移的角色</a:t>
            </a:r>
            <a:endParaRPr lang="zh-CN" altLang="en-US"/>
          </a:p>
          <a:p>
            <a:endParaRPr lang="zh-CN" altLang="en-US"/>
          </a:p>
          <a:p>
            <a:endParaRPr lang="zh-CN" altLang="en-US"/>
          </a:p>
          <a:p>
            <a:endParaRPr lang="en-US" altLang="zh-CN"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86130" y="920115"/>
            <a:ext cx="11049635" cy="922020"/>
          </a:xfrm>
          <a:prstGeom prst="rect">
            <a:avLst/>
          </a:prstGeom>
          <a:noFill/>
        </p:spPr>
        <p:txBody>
          <a:bodyPr wrap="square" rtlCol="0">
            <a:spAutoFit/>
          </a:bodyPr>
          <a:p>
            <a:r>
              <a:rPr lang="zh-CN" altLang="en-US" b="1"/>
              <a:t>第二阶段（JOIN_GROUP）</a:t>
            </a:r>
            <a:endParaRPr lang="zh-CN" altLang="en-US" b="1"/>
          </a:p>
          <a:p>
            <a:r>
              <a:rPr lang="zh-CN" altLang="en-US"/>
              <a:t>在成功找到消费组所对应的 GroupCoordinator 之后就进入加入消费组的阶段，在此阶段的消费者会向GroupCoordinator发送</a:t>
            </a:r>
            <a:r>
              <a:rPr lang="zh-CN" altLang="en-US" b="1">
                <a:solidFill>
                  <a:srgbClr val="FF0000"/>
                </a:solidFill>
              </a:rPr>
              <a:t>JoinGroupRequest</a:t>
            </a:r>
            <a:r>
              <a:rPr lang="zh-CN" altLang="en-US"/>
              <a:t>请求，并处理响应。</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5329555" y="1976120"/>
            <a:ext cx="6862445" cy="3371215"/>
          </a:xfrm>
          <a:prstGeom prst="rect">
            <a:avLst/>
          </a:prstGeom>
        </p:spPr>
      </p:pic>
      <p:sp>
        <p:nvSpPr>
          <p:cNvPr id="9" name="文本框 8"/>
          <p:cNvSpPr txBox="1"/>
          <p:nvPr/>
        </p:nvSpPr>
        <p:spPr>
          <a:xfrm>
            <a:off x="598170" y="1847215"/>
            <a:ext cx="4653915" cy="5015865"/>
          </a:xfrm>
          <a:prstGeom prst="rect">
            <a:avLst/>
          </a:prstGeom>
          <a:noFill/>
        </p:spPr>
        <p:txBody>
          <a:bodyPr wrap="square" rtlCol="0">
            <a:spAutoFit/>
          </a:bodyPr>
          <a:p>
            <a:r>
              <a:rPr lang="zh-CN" altLang="en-US" sz="1600"/>
              <a:t>·</a:t>
            </a:r>
            <a:r>
              <a:rPr lang="zh-CN" altLang="en-US" sz="1600">
                <a:solidFill>
                  <a:srgbClr val="FF0000"/>
                </a:solidFill>
              </a:rPr>
              <a:t> </a:t>
            </a:r>
            <a:r>
              <a:rPr lang="zh-CN" altLang="en-US" sz="1600" b="1">
                <a:solidFill>
                  <a:srgbClr val="FF0000"/>
                </a:solidFill>
              </a:rPr>
              <a:t>group_id</a:t>
            </a:r>
            <a:r>
              <a:rPr lang="zh-CN" altLang="en-US" sz="1600"/>
              <a:t>就是消费组的id，通常也表示为groupId。</a:t>
            </a:r>
            <a:endParaRPr lang="zh-CN" altLang="en-US" sz="1600"/>
          </a:p>
          <a:p>
            <a:r>
              <a:rPr lang="zh-CN" altLang="en-US" sz="1600"/>
              <a:t>· </a:t>
            </a:r>
            <a:r>
              <a:rPr lang="zh-CN" altLang="en-US" sz="1600" b="1"/>
              <a:t>session_timout 对应消费端参数 </a:t>
            </a:r>
            <a:r>
              <a:rPr lang="zh-CN" altLang="en-US" sz="1600" b="1">
                <a:solidFill>
                  <a:srgbClr val="FF0000"/>
                </a:solidFill>
              </a:rPr>
              <a:t>session.timeout.ms</a:t>
            </a:r>
            <a:r>
              <a:rPr lang="zh-CN" altLang="en-US" sz="1600" b="1"/>
              <a:t>，默认值为 10000，即10秒</a:t>
            </a:r>
            <a:r>
              <a:rPr lang="zh-CN" altLang="en-US" sz="1600"/>
              <a:t>。</a:t>
            </a:r>
            <a:r>
              <a:rPr lang="zh-CN" altLang="en-US" sz="1600" b="1">
                <a:solidFill>
                  <a:srgbClr val="FF0000"/>
                </a:solidFill>
              </a:rPr>
              <a:t>GroupCoordinator超过session_timeout指定的时间内没有收到心跳报文则认为此消费者已经下线</a:t>
            </a:r>
            <a:r>
              <a:rPr lang="zh-CN" altLang="en-US" sz="1600"/>
              <a:t>。</a:t>
            </a:r>
            <a:endParaRPr lang="zh-CN" altLang="en-US" sz="1600"/>
          </a:p>
          <a:p>
            <a:r>
              <a:rPr lang="zh-CN" altLang="en-US" sz="1600"/>
              <a:t>· </a:t>
            </a:r>
            <a:r>
              <a:rPr lang="zh-CN" altLang="en-US" sz="1600" b="1"/>
              <a:t>rebalance_timeout </a:t>
            </a:r>
            <a:r>
              <a:rPr lang="zh-CN" altLang="en-US" sz="1600"/>
              <a:t>对应消费端参数 max.poll.interval.ms，</a:t>
            </a:r>
            <a:r>
              <a:rPr lang="zh-CN" altLang="en-US" sz="1600" b="1"/>
              <a:t>默认值为300000，即 5 分钟</a:t>
            </a:r>
            <a:r>
              <a:rPr lang="zh-CN" altLang="en-US" sz="1600"/>
              <a:t>。表示当消费组</a:t>
            </a:r>
            <a:r>
              <a:rPr lang="zh-CN" altLang="en-US" sz="1600" b="1">
                <a:solidFill>
                  <a:srgbClr val="FF0000"/>
                </a:solidFill>
              </a:rPr>
              <a:t>再均衡的时候，GroupCoordinator 等待各个消费者重新加入的最长等待时间。</a:t>
            </a:r>
            <a:endParaRPr lang="zh-CN" altLang="en-US" sz="1600"/>
          </a:p>
          <a:p>
            <a:r>
              <a:rPr lang="zh-CN" altLang="en-US" sz="1600"/>
              <a:t>· </a:t>
            </a:r>
            <a:r>
              <a:rPr lang="zh-CN" altLang="en-US" sz="1600" b="1"/>
              <a:t>member_id 表示 GroupCoordinator 分配给消费者的 id 标识</a:t>
            </a:r>
            <a:r>
              <a:rPr lang="zh-CN" altLang="en-US" sz="1600"/>
              <a:t>。消费者</a:t>
            </a:r>
            <a:r>
              <a:rPr lang="zh-CN" altLang="en-US" sz="1600">
                <a:solidFill>
                  <a:srgbClr val="FF0000"/>
                </a:solidFill>
              </a:rPr>
              <a:t>第一次发送JoinGroupRequest请求的时候此字段设置为null</a:t>
            </a:r>
            <a:r>
              <a:rPr lang="zh-CN" altLang="en-US" sz="1600"/>
              <a:t>。</a:t>
            </a:r>
            <a:endParaRPr lang="zh-CN" altLang="en-US" sz="1600"/>
          </a:p>
          <a:p>
            <a:r>
              <a:rPr lang="zh-CN" altLang="en-US" sz="1600"/>
              <a:t>· protocol_type表示消费组实现的协议，对于消费者而言此字段值为“consumer”。</a:t>
            </a:r>
            <a:endParaRPr lang="zh-CN" altLang="en-US" sz="1600"/>
          </a:p>
          <a:p>
            <a:r>
              <a:rPr lang="zh-CN" altLang="en-US" sz="1600">
                <a:sym typeface="+mn-ea"/>
              </a:rPr>
              <a:t>·</a:t>
            </a:r>
            <a:r>
              <a:rPr lang="zh-CN" altLang="en-US" sz="1600"/>
              <a:t>JoinGroupRequest中的</a:t>
            </a:r>
            <a:r>
              <a:rPr lang="zh-CN" altLang="en-US" sz="1600" b="1">
                <a:solidFill>
                  <a:srgbClr val="FF0000"/>
                </a:solidFill>
              </a:rPr>
              <a:t>group_protocols域为数组类型</a:t>
            </a:r>
            <a:r>
              <a:rPr lang="zh-CN" altLang="en-US" sz="1600"/>
              <a:t>，其中可以</a:t>
            </a:r>
            <a:r>
              <a:rPr lang="zh-CN" altLang="en-US" sz="1600" b="1">
                <a:solidFill>
                  <a:srgbClr val="FF0000"/>
                </a:solidFill>
              </a:rPr>
              <a:t>囊括多个分区分配策略</a:t>
            </a:r>
            <a:r>
              <a:rPr lang="zh-CN" altLang="en-US" sz="1600"/>
              <a:t>，这个主要取决于消费者客户端参数 partition.assignment.strategy 的配置。如果配置了多种策略，那么 JoinGroupRequest 中就会包含多个 protocol_name 和 protocol_metadata。</a:t>
            </a:r>
            <a:endParaRPr lang="zh-CN" altLang="en-US" sz="1600"/>
          </a:p>
        </p:txBody>
      </p:sp>
      <p:sp>
        <p:nvSpPr>
          <p:cNvPr id="12" name="文本框 11"/>
          <p:cNvSpPr txBox="1"/>
          <p:nvPr/>
        </p:nvSpPr>
        <p:spPr>
          <a:xfrm>
            <a:off x="5329555" y="5418455"/>
            <a:ext cx="6513830" cy="829945"/>
          </a:xfrm>
          <a:prstGeom prst="rect">
            <a:avLst/>
          </a:prstGeom>
          <a:noFill/>
        </p:spPr>
        <p:txBody>
          <a:bodyPr wrap="square" rtlCol="0">
            <a:spAutoFit/>
          </a:bodyPr>
          <a:p>
            <a:r>
              <a:rPr lang="zh-CN" altLang="en-US" sz="1600"/>
              <a:t>其中protocol_name对应于PartitionAssignor接口中的name（）方法，protocol_metadata是一个bytes类型，其实质上还可以更细粒度地划分为version、topics和user_data</a:t>
            </a:r>
            <a:endParaRPr lang="zh-CN" altLang="en-US" sz="1600"/>
          </a:p>
        </p:txBody>
      </p:sp>
      <p:pic>
        <p:nvPicPr>
          <p:cNvPr id="13" name="图片 12"/>
          <p:cNvPicPr>
            <a:picLocks noChangeAspect="1"/>
          </p:cNvPicPr>
          <p:nvPr>
            <p:custDataLst>
              <p:tags r:id="rId4"/>
            </p:custDataLst>
          </p:nvPr>
        </p:nvPicPr>
        <p:blipFill>
          <a:blip r:embed="rId5"/>
          <a:stretch>
            <a:fillRect/>
          </a:stretch>
        </p:blipFill>
        <p:spPr>
          <a:xfrm>
            <a:off x="7742555" y="6038215"/>
            <a:ext cx="4216400" cy="7594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0700" y="1014095"/>
            <a:ext cx="11285855" cy="1476375"/>
          </a:xfrm>
          <a:prstGeom prst="rect">
            <a:avLst/>
          </a:prstGeom>
          <a:noFill/>
        </p:spPr>
        <p:txBody>
          <a:bodyPr wrap="square" rtlCol="0">
            <a:spAutoFit/>
          </a:bodyPr>
          <a:p>
            <a:r>
              <a:rPr lang="zh-CN" altLang="en-US"/>
              <a:t>服务端在收到JoinGroupRequest 请求后会交由 GroupCoordinator 来进行处理。GroupCoordinator 首先会对JoinGrou</a:t>
            </a:r>
            <a:r>
              <a:rPr lang="zh-CN" altLang="en-US" b="1">
                <a:solidFill>
                  <a:srgbClr val="FF0000"/>
                </a:solidFill>
              </a:rPr>
              <a:t>pRequest请求做合法性校验</a:t>
            </a:r>
            <a:r>
              <a:rPr lang="zh-CN" altLang="en-US"/>
              <a:t>，比如group_id是否为空、当前broker节点是否是请求的消费者组所对应的组协调器、rebalance_timeout的值是否在合理的范围之内。如果消费者是第一次请求加入消费组，那么JoinGroupRequest 请求中的member_id值为null，即没有它自身的唯一标志，此时组协调器负责为此消费者生成一个 member_id。这个生成的算法很简单</a:t>
            </a:r>
            <a:endParaRPr lang="zh-CN" altLang="en-US"/>
          </a:p>
        </p:txBody>
      </p:sp>
      <p:pic>
        <p:nvPicPr>
          <p:cNvPr id="11" name="图片 10"/>
          <p:cNvPicPr>
            <a:picLocks noChangeAspect="1"/>
          </p:cNvPicPr>
          <p:nvPr>
            <p:custDataLst>
              <p:tags r:id="rId2"/>
            </p:custDataLst>
          </p:nvPr>
        </p:nvPicPr>
        <p:blipFill>
          <a:blip r:embed="rId3"/>
          <a:stretch>
            <a:fillRect/>
          </a:stretch>
        </p:blipFill>
        <p:spPr>
          <a:xfrm>
            <a:off x="1859915" y="2490470"/>
            <a:ext cx="8926195" cy="429260"/>
          </a:xfrm>
          <a:prstGeom prst="rect">
            <a:avLst/>
          </a:prstGeom>
        </p:spPr>
      </p:pic>
      <p:sp>
        <p:nvSpPr>
          <p:cNvPr id="15" name="文本框 14"/>
          <p:cNvSpPr txBox="1"/>
          <p:nvPr/>
        </p:nvSpPr>
        <p:spPr>
          <a:xfrm>
            <a:off x="520700" y="3013075"/>
            <a:ext cx="11360785" cy="3415030"/>
          </a:xfrm>
          <a:prstGeom prst="rect">
            <a:avLst/>
          </a:prstGeom>
          <a:noFill/>
        </p:spPr>
        <p:txBody>
          <a:bodyPr wrap="square" rtlCol="0" anchor="t">
            <a:spAutoFit/>
          </a:bodyPr>
          <a:p>
            <a:r>
              <a:rPr lang="zh-CN" altLang="en-US"/>
              <a:t>GroupCoordinator需要为消费组内的消费者选举出一个消费组的leader，这个选举的算法也很简单，分两种情况分析。如果消费组内还没有 leader，那么</a:t>
            </a:r>
            <a:r>
              <a:rPr lang="zh-CN" altLang="en-US" b="1"/>
              <a:t>第一个加入消费组的消费者即为消费组的 leader</a:t>
            </a:r>
            <a:r>
              <a:rPr lang="zh-CN" altLang="en-US"/>
              <a:t>。如果某一时刻 leader 消费者由于某些原因退出了消费组，那么会重新选举一个新的leader，这个</a:t>
            </a:r>
            <a:r>
              <a:rPr lang="zh-CN" altLang="en-US" b="1"/>
              <a:t>重新选举leader</a:t>
            </a:r>
            <a:r>
              <a:rPr lang="zh-CN" altLang="en-US"/>
              <a:t>的过程又更“随意”了。在GroupCoordinator中消费者的信息是以HashMap的形式存储的，其中key为消费者的member_id，而 value是消费者相关的元数据信息。leaderId表示leader消费者的 member_id，它的</a:t>
            </a:r>
            <a:r>
              <a:rPr lang="zh-CN" altLang="en-US" b="1"/>
              <a:t>取值为 HashMap 中的第一个键值对的 key</a:t>
            </a:r>
            <a:r>
              <a:rPr lang="zh-CN" altLang="en-US"/>
              <a:t>，这种选举的方式基本上和随机无异。</a:t>
            </a:r>
            <a:endParaRPr lang="zh-CN" altLang="en-US"/>
          </a:p>
          <a:p>
            <a:endParaRPr lang="zh-CN" altLang="en-US"/>
          </a:p>
          <a:p>
            <a:r>
              <a:rPr lang="zh-CN" altLang="en-US"/>
              <a:t>关于</a:t>
            </a:r>
            <a:r>
              <a:rPr lang="zh-CN" altLang="en-US">
                <a:sym typeface="+mn-ea"/>
              </a:rPr>
              <a:t>group_protocols，如果一个消</a:t>
            </a:r>
            <a:r>
              <a:rPr lang="zh-CN" altLang="en-US" b="1">
                <a:sym typeface="+mn-ea"/>
              </a:rPr>
              <a:t>费者设置了多个分区策略怎么办</a:t>
            </a:r>
            <a:r>
              <a:rPr lang="zh-CN" altLang="en-US">
                <a:sym typeface="+mn-ea"/>
              </a:rPr>
              <a:t>？</a:t>
            </a:r>
            <a:r>
              <a:rPr lang="zh-CN" altLang="en-US" b="1">
                <a:sym typeface="+mn-ea"/>
              </a:rPr>
              <a:t>如果不同消费者设置了不同的分区策略听谁的？</a:t>
            </a:r>
            <a:endParaRPr lang="zh-CN" altLang="en-US" b="1">
              <a:sym typeface="+mn-ea"/>
            </a:endParaRPr>
          </a:p>
          <a:p>
            <a:r>
              <a:rPr lang="zh-CN" altLang="en-US"/>
              <a:t>每个消费者都可以设置自己的分区分配策略，这个分区分配的选举并非由leader消费者决定，而是根据消费组内的各个消费者投票来决定的。具体的选举过程如下：</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17855" y="868045"/>
            <a:ext cx="11042650" cy="2553335"/>
          </a:xfrm>
          <a:prstGeom prst="rect">
            <a:avLst/>
          </a:prstGeom>
          <a:noFill/>
        </p:spPr>
        <p:txBody>
          <a:bodyPr wrap="square" rtlCol="0">
            <a:spAutoFit/>
          </a:bodyPr>
          <a:p>
            <a:r>
              <a:rPr lang="zh-CN" altLang="en-US" sz="1600"/>
              <a:t>（1）收集各个消费者支持的所有分配策略，组成候选集candidates。</a:t>
            </a:r>
            <a:endParaRPr lang="zh-CN" altLang="en-US" sz="1600"/>
          </a:p>
          <a:p>
            <a:r>
              <a:rPr lang="zh-CN" altLang="en-US" sz="1600"/>
              <a:t>（2）每个消费者从候选集candidates中找出第一个自身支持的策略，为这个策略投上一票。</a:t>
            </a:r>
            <a:endParaRPr lang="zh-CN" altLang="en-US" sz="1600"/>
          </a:p>
          <a:p>
            <a:r>
              <a:rPr lang="zh-CN" altLang="en-US" sz="1600"/>
              <a:t>（3）计算候选集中各个策略的选票数，选票数最多的策略即为当前消费组的分配策略。</a:t>
            </a:r>
            <a:endParaRPr lang="zh-CN" altLang="en-US" sz="1600"/>
          </a:p>
          <a:p>
            <a:r>
              <a:rPr lang="zh-CN" altLang="en-US" sz="1600"/>
              <a:t>如果有消费者并不支持选出的分配策略，那么就会报出异常 </a:t>
            </a:r>
            <a:r>
              <a:rPr lang="zh-CN" altLang="en-US" sz="1600" b="1"/>
              <a:t>IllegalArgumentException：Member does not support protocol</a:t>
            </a:r>
            <a:r>
              <a:rPr lang="zh-CN" altLang="en-US" sz="1600"/>
              <a:t>。这里所说的“消费者所支持的分配策略”是指 partition.assignment.strategy 参数配置的策略，如果这个参数值只配置了RangeAssignor，那么这个消费者客户端只支持 RangeAssignor 分配策略</a:t>
            </a:r>
            <a:r>
              <a:rPr lang="en-US" altLang="zh-CN" sz="1600"/>
              <a:t>. </a:t>
            </a:r>
            <a:r>
              <a:rPr lang="zh-CN" altLang="en-US" sz="1600"/>
              <a:t>同一个消费组内的消费者，尽量采用固定的分区策略，避免发生以上异常。</a:t>
            </a:r>
            <a:endParaRPr lang="zh-CN" altLang="en-US" sz="1600"/>
          </a:p>
          <a:p>
            <a:r>
              <a:rPr lang="zh-CN" altLang="en-US" sz="1600"/>
              <a:t>在此之后，</a:t>
            </a:r>
            <a:r>
              <a:rPr lang="zh-CN" altLang="en-US" sz="1600" b="1"/>
              <a:t>Kafka服务端就要发送JoinGroupResponse响应给各个消费者</a:t>
            </a:r>
            <a:r>
              <a:rPr lang="zh-CN" altLang="en-US" sz="1600"/>
              <a:t>，leader消费者和其他普通消费者收到的响应内容并不相同，首先我们看一下JoinGroupResponse的具体结构：</a:t>
            </a:r>
            <a:endParaRPr lang="zh-CN" altLang="en-US" sz="1600"/>
          </a:p>
          <a:p>
            <a:endParaRPr lang="zh-CN" altLang="en-US" sz="1600"/>
          </a:p>
        </p:txBody>
      </p:sp>
      <p:pic>
        <p:nvPicPr>
          <p:cNvPr id="8" name="图片 7"/>
          <p:cNvPicPr>
            <a:picLocks noChangeAspect="1"/>
          </p:cNvPicPr>
          <p:nvPr>
            <p:custDataLst>
              <p:tags r:id="rId2"/>
            </p:custDataLst>
          </p:nvPr>
        </p:nvPicPr>
        <p:blipFill>
          <a:blip r:embed="rId3"/>
          <a:stretch>
            <a:fillRect/>
          </a:stretch>
        </p:blipFill>
        <p:spPr>
          <a:xfrm>
            <a:off x="4757420" y="3317240"/>
            <a:ext cx="7377430" cy="3540760"/>
          </a:xfrm>
          <a:prstGeom prst="rect">
            <a:avLst/>
          </a:prstGeom>
        </p:spPr>
      </p:pic>
      <p:sp>
        <p:nvSpPr>
          <p:cNvPr id="9" name="文本框 8"/>
          <p:cNvSpPr txBox="1"/>
          <p:nvPr/>
        </p:nvSpPr>
        <p:spPr>
          <a:xfrm>
            <a:off x="454660" y="3214370"/>
            <a:ext cx="4302760" cy="2744470"/>
          </a:xfrm>
          <a:prstGeom prst="rect">
            <a:avLst/>
          </a:prstGeom>
          <a:noFill/>
        </p:spPr>
        <p:txBody>
          <a:bodyPr wrap="square" rtlCol="0">
            <a:noAutofit/>
          </a:bodyPr>
          <a:p>
            <a:r>
              <a:rPr lang="zh-CN" altLang="en-US" sz="1600"/>
              <a:t>JoinGroupResponse 包含了多个域，</a:t>
            </a:r>
            <a:r>
              <a:rPr lang="zh-CN" altLang="en-US" sz="1600" b="1">
                <a:solidFill>
                  <a:srgbClr val="FF0000"/>
                </a:solidFill>
              </a:rPr>
              <a:t>其中 generation_id 用来标识当前消费组的年代信息</a:t>
            </a:r>
            <a:r>
              <a:rPr lang="zh-CN" altLang="en-US" sz="1600"/>
              <a:t>，避免受到过期请求的影响。</a:t>
            </a:r>
            <a:r>
              <a:rPr lang="zh-CN" altLang="en-US" sz="1600" b="1">
                <a:solidFill>
                  <a:srgbClr val="FF0000"/>
                </a:solidFill>
              </a:rPr>
              <a:t>leader_id表示消费组leader消费者的member_id</a:t>
            </a:r>
            <a:r>
              <a:rPr lang="zh-CN" altLang="en-US" sz="1600"/>
              <a:t>。</a:t>
            </a:r>
            <a:endParaRPr lang="zh-CN" altLang="en-US" sz="1600"/>
          </a:p>
          <a:p>
            <a:r>
              <a:rPr lang="zh-CN" altLang="en-US" sz="1600"/>
              <a:t>Kafka发送给普通消费者的JoinGroupResponse中的members内容为空，而</a:t>
            </a:r>
            <a:r>
              <a:rPr lang="zh-CN" altLang="en-US" sz="1600" b="1">
                <a:solidFill>
                  <a:srgbClr val="FF0000"/>
                </a:solidFill>
              </a:rPr>
              <a:t>只有leader消费者的JoinGroupResponse中的members包含有效数据</a:t>
            </a:r>
            <a:r>
              <a:rPr lang="zh-CN" altLang="en-US" sz="1600"/>
              <a:t>。members为数组类型，其中包含各个成员信息。member_metadata 为消费者的订阅信息。</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0700" y="920750"/>
            <a:ext cx="11144250" cy="1322070"/>
          </a:xfrm>
          <a:prstGeom prst="rect">
            <a:avLst/>
          </a:prstGeom>
          <a:noFill/>
        </p:spPr>
        <p:txBody>
          <a:bodyPr wrap="square" rtlCol="0">
            <a:spAutoFit/>
          </a:bodyPr>
          <a:p>
            <a:r>
              <a:rPr lang="zh-CN" altLang="en-US" sz="1600" b="1"/>
              <a:t>第三阶段（SYNC_GROUP）</a:t>
            </a:r>
            <a:endParaRPr lang="zh-CN" altLang="en-US" sz="1600" b="1"/>
          </a:p>
          <a:p>
            <a:r>
              <a:rPr lang="zh-CN" altLang="en-US" sz="1600"/>
              <a:t>leader 消费者根据在第二阶段中选举出来的分区分配策略来</a:t>
            </a:r>
            <a:r>
              <a:rPr lang="zh-CN" altLang="en-US" sz="1600" b="1">
                <a:solidFill>
                  <a:srgbClr val="FF0000"/>
                </a:solidFill>
              </a:rPr>
              <a:t>实施具体的分区分配</a:t>
            </a:r>
            <a:r>
              <a:rPr lang="zh-CN" altLang="en-US" sz="1600"/>
              <a:t>，在此之后需要将分配的方案同步给各个消费者，此时leader消费者并不是直接和其余的普通消费者同步分配方案，而是通过 </a:t>
            </a:r>
            <a:r>
              <a:rPr lang="zh-CN" altLang="en-US" sz="1600" b="1">
                <a:solidFill>
                  <a:srgbClr val="FF0000"/>
                </a:solidFill>
              </a:rPr>
              <a:t>GroupCoordinator 这个“中间人”来负责转发同步分配方案的</a:t>
            </a:r>
            <a:r>
              <a:rPr lang="zh-CN" altLang="en-US" sz="1600"/>
              <a:t>。在第三阶段，也就是同步阶段，各个消费者会向GroupCoordinator发送</a:t>
            </a:r>
            <a:r>
              <a:rPr lang="zh-CN" altLang="en-US" sz="1600" b="1">
                <a:solidFill>
                  <a:srgbClr val="FF0000"/>
                </a:solidFill>
              </a:rPr>
              <a:t>SyncGroupRequest</a:t>
            </a:r>
            <a:r>
              <a:rPr lang="zh-CN" altLang="en-US" sz="1600"/>
              <a:t>请求来同步分配方案</a:t>
            </a:r>
            <a:endParaRPr lang="zh-CN" altLang="en-US" sz="1600"/>
          </a:p>
        </p:txBody>
      </p:sp>
      <p:pic>
        <p:nvPicPr>
          <p:cNvPr id="11" name="图片 10"/>
          <p:cNvPicPr>
            <a:picLocks noChangeAspect="1"/>
          </p:cNvPicPr>
          <p:nvPr>
            <p:custDataLst>
              <p:tags r:id="rId2"/>
            </p:custDataLst>
          </p:nvPr>
        </p:nvPicPr>
        <p:blipFill>
          <a:blip r:embed="rId3"/>
          <a:stretch>
            <a:fillRect/>
          </a:stretch>
        </p:blipFill>
        <p:spPr>
          <a:xfrm>
            <a:off x="3872865" y="2242820"/>
            <a:ext cx="8319135" cy="3876040"/>
          </a:xfrm>
          <a:prstGeom prst="rect">
            <a:avLst/>
          </a:prstGeom>
        </p:spPr>
      </p:pic>
      <p:sp>
        <p:nvSpPr>
          <p:cNvPr id="12" name="文本框 11"/>
          <p:cNvSpPr txBox="1"/>
          <p:nvPr/>
        </p:nvSpPr>
        <p:spPr>
          <a:xfrm>
            <a:off x="622935" y="4381500"/>
            <a:ext cx="5473065" cy="1198880"/>
          </a:xfrm>
          <a:prstGeom prst="rect">
            <a:avLst/>
          </a:prstGeom>
          <a:noFill/>
        </p:spPr>
        <p:txBody>
          <a:bodyPr wrap="square" rtlCol="0">
            <a:spAutoFit/>
          </a:bodyPr>
          <a:p>
            <a:r>
              <a:rPr lang="zh-CN" altLang="en-US"/>
              <a:t>group_assignment 是一个数组类型，其中包含了各个消费者对应的具体分配方案：member_id表示消费者的唯一标识，而member_assignment是与消费者对应的分配方案，它还可以做更具体的划分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不要害怕</a:t>
            </a:r>
            <a:r>
              <a:rPr lang="en-US" altLang="zh-CN" sz="2400" b="1" dirty="0">
                <a:solidFill>
                  <a:srgbClr val="002060"/>
                </a:solidFill>
                <a:latin typeface="微软雅黑" panose="020B0503020204020204" pitchFamily="34" charset="-122"/>
                <a:ea typeface="微软雅黑" panose="020B0503020204020204" pitchFamily="34" charset="-122"/>
              </a:rPr>
              <a:t>K</a:t>
            </a:r>
            <a:r>
              <a:rPr lang="en-US" altLang="zh-CN" sz="2400" b="1" dirty="0">
                <a:solidFill>
                  <a:srgbClr val="002060"/>
                </a:solidFill>
                <a:latin typeface="微软雅黑" panose="020B0503020204020204" pitchFamily="34" charset="-122"/>
                <a:ea typeface="微软雅黑" panose="020B0503020204020204" pitchFamily="34" charset="-122"/>
              </a:rPr>
              <a:t>afka</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11200" y="1010920"/>
            <a:ext cx="10949305" cy="2861310"/>
          </a:xfrm>
          <a:prstGeom prst="rect">
            <a:avLst/>
          </a:prstGeom>
          <a:noFill/>
        </p:spPr>
        <p:txBody>
          <a:bodyPr wrap="square" rtlCol="0">
            <a:spAutoFit/>
          </a:bodyPr>
          <a:p>
            <a:r>
              <a:rPr lang="en-US" altLang="zh-CN"/>
              <a:t> kafka</a:t>
            </a:r>
            <a:r>
              <a:rPr lang="zh-CN" altLang="en-US"/>
              <a:t>就是一个</a:t>
            </a:r>
            <a:r>
              <a:rPr lang="en-US" altLang="zh-CN" b="1">
                <a:solidFill>
                  <a:srgbClr val="FF0000"/>
                </a:solidFill>
                <a:highlight>
                  <a:srgbClr val="FFFF00"/>
                </a:highlight>
              </a:rPr>
              <a:t>queue</a:t>
            </a:r>
            <a:r>
              <a:rPr lang="zh-CN" altLang="en-US" b="1">
                <a:solidFill>
                  <a:srgbClr val="FF0000"/>
                </a:solidFill>
                <a:highlight>
                  <a:srgbClr val="FFFF00"/>
                </a:highlight>
              </a:rPr>
              <a:t>（后文更正）</a:t>
            </a:r>
            <a:r>
              <a:rPr lang="zh-CN" altLang="en-US"/>
              <a:t>，无非就是</a:t>
            </a:r>
            <a:r>
              <a:rPr lang="en-US" altLang="zh-CN"/>
              <a:t> </a:t>
            </a:r>
            <a:r>
              <a:rPr lang="zh-CN" altLang="en-US"/>
              <a:t>生产者和消费者，中间一个</a:t>
            </a:r>
            <a:r>
              <a:rPr lang="en-US" altLang="zh-CN"/>
              <a:t>kakfa</a:t>
            </a:r>
            <a:r>
              <a:rPr lang="zh-CN" altLang="en-US"/>
              <a:t>。</a:t>
            </a:r>
            <a:endParaRPr lang="zh-CN" altLang="en-US"/>
          </a:p>
          <a:p>
            <a:endParaRPr lang="zh-CN" altLang="en-US"/>
          </a:p>
          <a:p>
            <a:r>
              <a:rPr lang="zh-CN" altLang="en-US"/>
              <a:t>生产者：序列化，分区器，拦截器，批量发送，如何发送消息，参数；</a:t>
            </a:r>
            <a:endParaRPr lang="zh-CN" altLang="en-US"/>
          </a:p>
          <a:p>
            <a:r>
              <a:rPr lang="zh-CN" altLang="en-US"/>
              <a:t>消费者：如何接受消息，</a:t>
            </a:r>
            <a:r>
              <a:rPr lang="en-US" altLang="zh-CN" b="1">
                <a:solidFill>
                  <a:srgbClr val="FF0000"/>
                </a:solidFill>
              </a:rPr>
              <a:t>offset</a:t>
            </a:r>
            <a:r>
              <a:rPr lang="zh-CN" altLang="en-US" b="1"/>
              <a:t>提交（位移提交）</a:t>
            </a:r>
            <a:r>
              <a:rPr lang="zh-CN" altLang="en-US"/>
              <a:t>，指定</a:t>
            </a:r>
            <a:r>
              <a:rPr lang="en-US" altLang="zh-CN"/>
              <a:t>offset</a:t>
            </a:r>
            <a:r>
              <a:rPr lang="zh-CN" altLang="en-US"/>
              <a:t>消费，顺序消费，拦截器，多线程消费，反序列化，订阅主题</a:t>
            </a:r>
            <a:r>
              <a:rPr lang="en-US" altLang="zh-CN"/>
              <a:t>-</a:t>
            </a:r>
            <a:r>
              <a:rPr lang="zh-CN" altLang="en-US"/>
              <a:t>分区</a:t>
            </a:r>
            <a:endParaRPr lang="zh-CN" altLang="en-US"/>
          </a:p>
          <a:p>
            <a:r>
              <a:rPr lang="zh-CN" altLang="en-US"/>
              <a:t>主题</a:t>
            </a:r>
            <a:r>
              <a:rPr lang="en-US" altLang="zh-CN"/>
              <a:t> topic</a:t>
            </a:r>
            <a:r>
              <a:rPr lang="zh-CN" altLang="en-US"/>
              <a:t>：这个</a:t>
            </a:r>
            <a:r>
              <a:rPr lang="en-US" altLang="zh-CN"/>
              <a:t>topic</a:t>
            </a:r>
            <a:r>
              <a:rPr lang="zh-CN" altLang="en-US"/>
              <a:t>和</a:t>
            </a:r>
            <a:r>
              <a:rPr lang="en-US" altLang="zh-CN"/>
              <a:t>rabbitmq</a:t>
            </a:r>
            <a:r>
              <a:rPr lang="zh-CN" altLang="en-US"/>
              <a:t>里边的</a:t>
            </a:r>
            <a:r>
              <a:rPr lang="en-US" altLang="zh-CN"/>
              <a:t> exchange</a:t>
            </a:r>
            <a:r>
              <a:rPr lang="zh-CN" altLang="en-US"/>
              <a:t>交换机的</a:t>
            </a:r>
            <a:r>
              <a:rPr lang="en-US" altLang="zh-CN"/>
              <a:t>topic</a:t>
            </a:r>
            <a:r>
              <a:rPr lang="zh-CN" altLang="en-US"/>
              <a:t>类型有区别吗。</a:t>
            </a:r>
            <a:endParaRPr lang="zh-CN" altLang="en-US"/>
          </a:p>
          <a:p>
            <a:r>
              <a:rPr lang="zh-CN" altLang="en-US"/>
              <a:t>分区：</a:t>
            </a:r>
            <a:r>
              <a:rPr lang="en-US" altLang="zh-CN"/>
              <a:t>mysql</a:t>
            </a:r>
            <a:r>
              <a:rPr lang="zh-CN" altLang="en-US"/>
              <a:t>表里好像也有分区，有区别吗？再均衡，分区重分配，分区副本，分区的分配策略</a:t>
            </a:r>
            <a:endParaRPr lang="zh-CN" altLang="en-US"/>
          </a:p>
          <a:p>
            <a:r>
              <a:rPr lang="en-US" altLang="zh-CN"/>
              <a:t>kafka </a:t>
            </a:r>
            <a:r>
              <a:rPr lang="zh-CN" altLang="en-US"/>
              <a:t>消息存储（消息持久化，不丢失）</a:t>
            </a:r>
            <a:endParaRPr lang="zh-CN" altLang="en-US"/>
          </a:p>
          <a:p>
            <a:r>
              <a:rPr lang="en-US" altLang="zh-CN"/>
              <a:t>ISR\LEO\HW</a:t>
            </a:r>
            <a:endParaRPr lang="en-US" altLang="zh-CN"/>
          </a:p>
          <a:p>
            <a:r>
              <a:rPr lang="en-US" altLang="zh-CN"/>
              <a:t>..... ..... </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6278880" y="920750"/>
            <a:ext cx="5913120" cy="3558540"/>
          </a:xfrm>
          <a:prstGeom prst="rect">
            <a:avLst/>
          </a:prstGeom>
        </p:spPr>
      </p:pic>
      <p:sp>
        <p:nvSpPr>
          <p:cNvPr id="11" name="文本框 10"/>
          <p:cNvSpPr txBox="1"/>
          <p:nvPr/>
        </p:nvSpPr>
        <p:spPr>
          <a:xfrm>
            <a:off x="7596505" y="4531995"/>
            <a:ext cx="4064000" cy="368300"/>
          </a:xfrm>
          <a:prstGeom prst="rect">
            <a:avLst/>
          </a:prstGeom>
          <a:noFill/>
        </p:spPr>
        <p:txBody>
          <a:bodyPr wrap="square" rtlCol="0">
            <a:spAutoFit/>
          </a:bodyPr>
          <a:p>
            <a:r>
              <a:rPr lang="zh-CN" altLang="en-US" b="1">
                <a:sym typeface="+mn-ea"/>
              </a:rPr>
              <a:t>member_assignment</a:t>
            </a:r>
            <a:r>
              <a:rPr lang="en-US" altLang="zh-CN" b="1">
                <a:sym typeface="+mn-ea"/>
              </a:rPr>
              <a:t> </a:t>
            </a:r>
            <a:r>
              <a:rPr lang="zh-CN" altLang="en-US" b="1">
                <a:sym typeface="+mn-ea"/>
              </a:rPr>
              <a:t>的结构</a:t>
            </a:r>
            <a:endParaRPr lang="zh-CN" altLang="en-US" b="1">
              <a:sym typeface="+mn-ea"/>
            </a:endParaRPr>
          </a:p>
        </p:txBody>
      </p:sp>
      <p:sp>
        <p:nvSpPr>
          <p:cNvPr id="12" name="文本框 11"/>
          <p:cNvSpPr txBox="1"/>
          <p:nvPr/>
        </p:nvSpPr>
        <p:spPr>
          <a:xfrm>
            <a:off x="520700" y="994410"/>
            <a:ext cx="5798185" cy="2030095"/>
          </a:xfrm>
          <a:prstGeom prst="rect">
            <a:avLst/>
          </a:prstGeom>
          <a:noFill/>
        </p:spPr>
        <p:txBody>
          <a:bodyPr wrap="square" rtlCol="0">
            <a:spAutoFit/>
          </a:bodyPr>
          <a:p>
            <a:r>
              <a:rPr lang="zh-CN" altLang="en-US"/>
              <a:t>服务端在收到消费者发送的SyncGroupRequest请求之后会交由GroupCoordinator来负责具体的逻辑处理。GroupCoordinator同样会先对SyncGroupRequest请求做合法性校验，在此之后会将从 leader 消费者发送过来的分配方案提取出来，</a:t>
            </a:r>
            <a:r>
              <a:rPr lang="zh-CN" altLang="en-US" b="1"/>
              <a:t>连同整个</a:t>
            </a:r>
            <a:r>
              <a:rPr lang="zh-CN" altLang="en-US" b="1">
                <a:solidFill>
                  <a:srgbClr val="FF0000"/>
                </a:solidFill>
              </a:rPr>
              <a:t>消费组的元数据信息一起存入Kafka的__consumer_offsets主题中</a:t>
            </a:r>
            <a:r>
              <a:rPr lang="zh-CN" altLang="en-US"/>
              <a:t>，最后发送响应给各个消费者以提供给各个消费者各自所属的分配方案。</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面试题十九：</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再均衡的原理有深入了解吗？越细致越好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1375" y="1308735"/>
            <a:ext cx="9977120" cy="3969385"/>
          </a:xfrm>
          <a:prstGeom prst="rect">
            <a:avLst/>
          </a:prstGeom>
          <a:noFill/>
        </p:spPr>
        <p:txBody>
          <a:bodyPr wrap="square" rtlCol="0">
            <a:spAutoFit/>
          </a:bodyPr>
          <a:p>
            <a:r>
              <a:rPr lang="zh-CN" altLang="en-US" b="1"/>
              <a:t>第四阶段（HEARTBEAT）</a:t>
            </a:r>
            <a:endParaRPr lang="zh-CN" altLang="en-US" b="1"/>
          </a:p>
          <a:p>
            <a:endParaRPr lang="zh-CN" altLang="en-US"/>
          </a:p>
          <a:p>
            <a:r>
              <a:rPr lang="zh-CN" altLang="en-US"/>
              <a:t>进入这个阶段之后，消费组中的所有消费者就会处于正常工作状态。在正式消费之前，消费者还需要确定拉取消息的起始位置。假设之前已经将最后的消费位移提交到了GroupCoordinator，并且GroupCoordinator将其保存到了Kafka内部的__consumer_offsets主题中，此时消费者可以通过OffsetFetchRequest请求获取上次提交的消费位移并从此处继续消费。</a:t>
            </a:r>
            <a:endParaRPr lang="zh-CN" altLang="en-US"/>
          </a:p>
          <a:p>
            <a:r>
              <a:rPr lang="zh-CN" altLang="en-US"/>
              <a:t>消费者通过向 GroupCoordinator 发送心跳来维持它们与消费组的从属关系，以及它们对分区的所有权关系。只要消费者以正常的时间间隔发送心跳，就被认为是活跃的，说明它还在读取分区中的消息。心跳线程是一个独立的线程，可以在轮询消息的空档发送心跳。如果消费者停止发送心跳的时间足够长，则整个会话就被判定为过期，GroupCoordinator 也会认为这个消费者已经死亡，就会触</a:t>
            </a:r>
            <a:r>
              <a:rPr lang="zh-CN" altLang="en-US" b="1"/>
              <a:t>发一次再均衡行为。消</a:t>
            </a:r>
            <a:r>
              <a:rPr lang="zh-CN" altLang="en-US"/>
              <a:t>费者的心跳间隔时间由参数</a:t>
            </a:r>
            <a:r>
              <a:rPr lang="zh-CN" altLang="en-US" b="1"/>
              <a:t>heartbeat.interval.ms指定，默认值为3000，即3秒，这个参数必须比session.timeout.ms参数设定的值要小</a:t>
            </a:r>
            <a:r>
              <a:rPr lang="zh-CN" altLang="en-US"/>
              <a:t>，</a:t>
            </a:r>
            <a:r>
              <a:rPr lang="zh-CN" altLang="en-US" b="1"/>
              <a:t>一般情况下heartbeat.interval.ms的配置值不能超过session.timeout.ms配置值的1/3</a:t>
            </a:r>
            <a:r>
              <a:rPr lang="en-US" altLang="zh-CN" b="1"/>
              <a:t>(</a:t>
            </a:r>
            <a:r>
              <a:rPr lang="zh-CN" altLang="en-US" b="1"/>
              <a:t>确保给消费者</a:t>
            </a:r>
            <a:r>
              <a:rPr lang="en-US" altLang="zh-CN" b="1"/>
              <a:t> </a:t>
            </a:r>
            <a:r>
              <a:rPr lang="zh-CN" altLang="en-US" b="1"/>
              <a:t>至少</a:t>
            </a:r>
            <a:r>
              <a:rPr lang="en-US" altLang="zh-CN" b="1"/>
              <a:t>3</a:t>
            </a:r>
            <a:r>
              <a:rPr lang="zh-CN" altLang="en-US" b="1"/>
              <a:t>次发送心跳的机会</a:t>
            </a:r>
            <a:r>
              <a:rPr lang="en-US" altLang="zh-CN" b="1"/>
              <a:t>)</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面试题二十：__consumer_offsets</a:t>
            </a: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有深入了解吗？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95630" y="1110615"/>
            <a:ext cx="7807960" cy="4799965"/>
          </a:xfrm>
          <a:prstGeom prst="rect">
            <a:avLst/>
          </a:prstGeom>
          <a:noFill/>
        </p:spPr>
        <p:txBody>
          <a:bodyPr wrap="square" rtlCol="0">
            <a:spAutoFit/>
          </a:bodyPr>
          <a:p>
            <a:r>
              <a:rPr lang="zh-CN" altLang="en-US"/>
              <a:t>位移提交的内容最终会保存到Kafka的内部主题</a:t>
            </a:r>
            <a:r>
              <a:rPr lang="zh-CN" altLang="en-US" b="1"/>
              <a:t>__consumer_offsets</a:t>
            </a:r>
            <a:r>
              <a:rPr lang="zh-CN" altLang="en-US"/>
              <a:t>中，一般情况下，当集群中第一次有消费者消费消息时会自动创建主题__consumer_offsets。offsets.topic.replication.factor</a:t>
            </a:r>
            <a:r>
              <a:rPr lang="en-US" altLang="zh-CN"/>
              <a:t> </a:t>
            </a:r>
            <a:r>
              <a:rPr lang="zh-CN" altLang="en-US"/>
              <a:t>为该主题分区的副本数，默认为</a:t>
            </a:r>
            <a:r>
              <a:rPr lang="en-US" altLang="zh-CN"/>
              <a:t>3</a:t>
            </a:r>
            <a:r>
              <a:rPr lang="zh-CN" altLang="en-US"/>
              <a:t>；分区数可以通过offsets.topic.num.partitions参数设置，默认为50。</a:t>
            </a:r>
            <a:endParaRPr lang="zh-CN" altLang="en-US"/>
          </a:p>
          <a:p>
            <a:endParaRPr lang="zh-CN" altLang="en-US"/>
          </a:p>
          <a:p>
            <a:r>
              <a:rPr lang="zh-CN" altLang="en-US"/>
              <a:t>图中展示了消费位移对应的消息内容格式，上面是消息的key，下面是消息的value。可以看到</a:t>
            </a:r>
            <a:r>
              <a:rPr lang="zh-CN" altLang="en-US" b="1"/>
              <a:t>key和value中都包含了version字段，这个用来标识具体的key和value的版本信息，不同的版本对应的内容格式可能并不相同</a:t>
            </a:r>
            <a:r>
              <a:rPr lang="zh-CN" altLang="en-US"/>
              <a:t>。就目前版本而言，</a:t>
            </a:r>
            <a:r>
              <a:rPr lang="zh-CN" altLang="en-US" b="1"/>
              <a:t>key和value的version值都为1</a:t>
            </a:r>
            <a:r>
              <a:rPr lang="zh-CN" altLang="en-US"/>
              <a:t>。key中除了version字段还有group、topic、partition字段，分别表示消费组的groupId、主题名称和分区编号。虽然key中包含了4个字段，但最终确定这条消息所要存储的分区还是根据单独的 group 字段来计算的，这样就可以保证消费位移信息与消费组对应的GroupCoordinator 处于同一个 broker 节点上，省去了中间轮转的开销，这一点与消费组的元数据信息的存储是一样的。</a:t>
            </a:r>
            <a:endParaRPr lang="zh-CN" altLang="en-US"/>
          </a:p>
          <a:p>
            <a:r>
              <a:rPr lang="zh-CN" altLang="en-US"/>
              <a:t>value中包含了5个字段，除version字段外，其余的offset、metadata、commit_timestamp、expire_timestamp字段分别表示消费位移、自定义的元数据信息、位移提交到 Kafka 的时间戳、消费位移被判定为超时的时间戳。</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8669655" y="-95885"/>
            <a:ext cx="3349625" cy="6862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面试题二十：__consumer_offsets</a:t>
            </a: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有深入了解吗？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95630" y="920750"/>
            <a:ext cx="4531995" cy="4989830"/>
          </a:xfrm>
          <a:prstGeom prst="rect">
            <a:avLst/>
          </a:prstGeom>
          <a:noFill/>
        </p:spPr>
        <p:txBody>
          <a:bodyPr wrap="square" rtlCol="0">
            <a:noAutofit/>
          </a:bodyPr>
          <a:p>
            <a:r>
              <a:rPr lang="zh-CN" altLang="en-US"/>
              <a:t>与此同时，消费组的元数据信息也会存入Kafka的__consumer_offsets主题中。</a:t>
            </a:r>
            <a:endParaRPr lang="zh-CN" altLang="en-US"/>
          </a:p>
          <a:p>
            <a:r>
              <a:rPr lang="zh-CN" altLang="en-US"/>
              <a:t>· protocol_type：消费组实现的协议，这里的值为“consumer”。</a:t>
            </a:r>
            <a:endParaRPr lang="zh-CN" altLang="en-US"/>
          </a:p>
          <a:p>
            <a:r>
              <a:rPr lang="zh-CN" altLang="en-US"/>
              <a:t> generation：标识当前消费组的年代信息，避免收到过期请求的影响。</a:t>
            </a:r>
            <a:endParaRPr lang="zh-CN" altLang="en-US"/>
          </a:p>
          <a:p>
            <a:r>
              <a:rPr lang="zh-CN" altLang="en-US"/>
              <a:t>· protocol：消费组选取的分区分配策略。</a:t>
            </a:r>
            <a:endParaRPr lang="zh-CN" altLang="en-US"/>
          </a:p>
          <a:p>
            <a:r>
              <a:rPr lang="zh-CN" altLang="en-US"/>
              <a:t>· leader：消费组的leader消费者的名称。</a:t>
            </a:r>
            <a:endParaRPr lang="zh-CN" altLang="en-US"/>
          </a:p>
          <a:p>
            <a:r>
              <a:rPr lang="zh-CN" altLang="en-US"/>
              <a:t>· members：数组类型，其中包含了消费组的各个消费者成员信息</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5127625" y="1110615"/>
            <a:ext cx="7039610" cy="54279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面试题二十一：分区副本的分配规则有了解吗？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94995" y="1073785"/>
            <a:ext cx="11065510" cy="5908040"/>
          </a:xfrm>
          <a:prstGeom prst="rect">
            <a:avLst/>
          </a:prstGeom>
          <a:noFill/>
        </p:spPr>
        <p:txBody>
          <a:bodyPr wrap="square" rtlCol="0">
            <a:spAutoFit/>
          </a:bodyPr>
          <a:p>
            <a:r>
              <a:rPr lang="zh-CN" altLang="en-US"/>
              <a:t>分区副本的分配有两种方式：</a:t>
            </a:r>
            <a:r>
              <a:rPr lang="zh-CN" altLang="en-US" b="1">
                <a:sym typeface="+mn-ea"/>
              </a:rPr>
              <a:t>指定机架信息</a:t>
            </a:r>
            <a:r>
              <a:rPr lang="zh-CN" altLang="en-US">
                <a:sym typeface="+mn-ea"/>
              </a:rPr>
              <a:t>和</a:t>
            </a:r>
            <a:r>
              <a:rPr lang="zh-CN" altLang="en-US" b="1"/>
              <a:t>未指定机架信息</a:t>
            </a:r>
            <a:r>
              <a:rPr lang="zh-CN" altLang="en-US"/>
              <a:t>的分配策略。</a:t>
            </a:r>
            <a:endParaRPr lang="zh-CN" altLang="en-US"/>
          </a:p>
          <a:p>
            <a:r>
              <a:rPr lang="zh-CN" altLang="en-US" b="1"/>
              <a:t>未指定机架信息的算法（很少有人会问到这个深度，没什么用，增加小伙伴们的知识深度）</a:t>
            </a:r>
            <a:r>
              <a:rPr lang="zh-CN" altLang="en-US"/>
              <a:t>：</a:t>
            </a:r>
            <a:endParaRPr lang="zh-CN" altLang="en-US"/>
          </a:p>
          <a:p>
            <a:r>
              <a:rPr lang="zh-CN" altLang="en-US"/>
              <a:t>第一个副本位置的计算方式：firstReplicaIndex=（currentPartitionId+startIndex）%</a:t>
            </a:r>
            <a:r>
              <a:rPr lang="en-US" altLang="zh-CN"/>
              <a:t> </a:t>
            </a:r>
            <a:r>
              <a:rPr lang="zh-CN" altLang="en-US"/>
              <a:t>broker数量</a:t>
            </a:r>
            <a:endParaRPr lang="zh-CN" altLang="en-US"/>
          </a:p>
          <a:p>
            <a:r>
              <a:rPr lang="zh-CN" altLang="en-US"/>
              <a:t>第二个副本位置的计算方式：</a:t>
            </a:r>
            <a:r>
              <a:rPr lang="en-US" altLang="zh-CN"/>
              <a:t>secReplicaIndex=(firstReplicaIndex + (1 + (nextReplicaShift  + 1 + replicaIndex) % (</a:t>
            </a:r>
            <a:r>
              <a:rPr lang="zh-CN" altLang="en-US">
                <a:sym typeface="+mn-ea"/>
              </a:rPr>
              <a:t>broker数量</a:t>
            </a:r>
            <a:r>
              <a:rPr lang="en-US" altLang="zh-CN"/>
              <a:t> - 1)) ) % </a:t>
            </a:r>
            <a:r>
              <a:rPr lang="zh-CN" altLang="en-US">
                <a:sym typeface="+mn-ea"/>
              </a:rPr>
              <a:t>broker数量</a:t>
            </a:r>
            <a:endParaRPr lang="zh-CN" altLang="en-US">
              <a:sym typeface="+mn-ea"/>
            </a:endParaRPr>
          </a:p>
          <a:p>
            <a:r>
              <a:rPr lang="zh-CN" altLang="en-US">
                <a:sym typeface="+mn-ea"/>
              </a:rPr>
              <a:t>第三个副本位置的计算方式：</a:t>
            </a:r>
            <a:r>
              <a:rPr lang="en-US" altLang="zh-CN">
                <a:sym typeface="+mn-ea"/>
              </a:rPr>
              <a:t>thir</a:t>
            </a:r>
            <a:r>
              <a:rPr lang="en-US" altLang="zh-CN">
                <a:sym typeface="+mn-ea"/>
              </a:rPr>
              <a:t>ReplicaIndex=(firstReplicaIndex + (1 + (nextReplicaShift  + 1 + replicaIndex + 1) % (</a:t>
            </a:r>
            <a:r>
              <a:rPr lang="zh-CN" altLang="en-US">
                <a:sym typeface="+mn-ea"/>
              </a:rPr>
              <a:t>broker数量</a:t>
            </a:r>
            <a:r>
              <a:rPr lang="en-US" altLang="zh-CN">
                <a:sym typeface="+mn-ea"/>
              </a:rPr>
              <a:t> - 1)) ) % </a:t>
            </a:r>
            <a:r>
              <a:rPr lang="zh-CN" altLang="en-US">
                <a:sym typeface="+mn-ea"/>
              </a:rPr>
              <a:t>broker数量</a:t>
            </a:r>
            <a:endParaRPr lang="en-US" altLang="zh-CN"/>
          </a:p>
          <a:p>
            <a:r>
              <a:rPr lang="en-US" altLang="zh-CN"/>
              <a:t>假设集群中有3个broker节点，对应于代码中的brokerArray</a:t>
            </a:r>
            <a:r>
              <a:rPr lang="zh-CN" altLang="en-US"/>
              <a:t>（</a:t>
            </a:r>
            <a:r>
              <a:rPr lang="en-US" altLang="zh-CN"/>
              <a:t>scala</a:t>
            </a:r>
            <a:r>
              <a:rPr lang="zh-CN" altLang="en-US"/>
              <a:t>代码）</a:t>
            </a:r>
            <a:r>
              <a:rPr lang="en-US" altLang="zh-CN"/>
              <a:t>，创建的某个主题中有3个副本和6个分区</a:t>
            </a:r>
            <a:r>
              <a:rPr lang="zh-CN" altLang="en-US"/>
              <a:t>，</a:t>
            </a:r>
            <a:r>
              <a:rPr lang="en-US" altLang="zh-CN"/>
              <a:t>6</a:t>
            </a:r>
            <a:r>
              <a:rPr lang="zh-CN" altLang="en-US"/>
              <a:t>各分区的分区号码分别是</a:t>
            </a:r>
            <a:r>
              <a:rPr lang="en-US" altLang="zh-CN"/>
              <a:t> 0 1 2 3 4 5</a:t>
            </a:r>
            <a:r>
              <a:rPr lang="zh-CN" altLang="en-US"/>
              <a:t>，对应的是算法中的</a:t>
            </a:r>
            <a:r>
              <a:rPr lang="en-US" altLang="zh-CN"/>
              <a:t> </a:t>
            </a:r>
            <a:r>
              <a:rPr lang="zh-CN" altLang="en-US">
                <a:sym typeface="+mn-ea"/>
              </a:rPr>
              <a:t>currentPartitionId；startIndex</a:t>
            </a:r>
            <a:r>
              <a:rPr lang="en-US" altLang="zh-CN">
                <a:sym typeface="+mn-ea"/>
              </a:rPr>
              <a:t> </a:t>
            </a:r>
            <a:r>
              <a:rPr lang="zh-CN" altLang="en-US">
                <a:sym typeface="+mn-ea"/>
              </a:rPr>
              <a:t>这个是我们通过</a:t>
            </a:r>
            <a:r>
              <a:rPr lang="en-US" altLang="zh-CN">
                <a:sym typeface="+mn-ea"/>
              </a:rPr>
              <a:t>random.nextInt(</a:t>
            </a:r>
            <a:r>
              <a:rPr lang="zh-CN" altLang="en-US">
                <a:sym typeface="+mn-ea"/>
              </a:rPr>
              <a:t>broker数量</a:t>
            </a:r>
            <a:r>
              <a:rPr lang="en-US" altLang="zh-CN">
                <a:sym typeface="+mn-ea"/>
              </a:rPr>
              <a:t>) </a:t>
            </a:r>
            <a:r>
              <a:rPr lang="zh-CN" altLang="en-US">
                <a:sym typeface="+mn-ea"/>
              </a:rPr>
              <a:t>获取出来的，假设这个值是</a:t>
            </a:r>
            <a:r>
              <a:rPr lang="en-US" altLang="zh-CN">
                <a:sym typeface="+mn-ea"/>
              </a:rPr>
              <a:t> 2</a:t>
            </a:r>
            <a:r>
              <a:rPr lang="zh-CN" altLang="en-US">
                <a:sym typeface="+mn-ea"/>
              </a:rPr>
              <a:t>；</a:t>
            </a:r>
            <a:r>
              <a:rPr lang="en-US" altLang="zh-CN">
                <a:sym typeface="+mn-ea"/>
              </a:rPr>
              <a:t>nextReplicaShift  </a:t>
            </a:r>
            <a:r>
              <a:rPr lang="zh-CN" altLang="en-US">
                <a:sym typeface="+mn-ea"/>
              </a:rPr>
              <a:t>也是随机计算出来的，假设他的值为</a:t>
            </a:r>
            <a:r>
              <a:rPr lang="en-US" altLang="zh-CN">
                <a:sym typeface="+mn-ea"/>
              </a:rPr>
              <a:t>1</a:t>
            </a:r>
            <a:r>
              <a:rPr lang="zh-CN" altLang="en-US">
                <a:sym typeface="+mn-ea"/>
              </a:rPr>
              <a:t>；</a:t>
            </a:r>
            <a:r>
              <a:rPr lang="en-US" altLang="zh-CN">
                <a:sym typeface="+mn-ea"/>
              </a:rPr>
              <a:t> replicaIndex </a:t>
            </a:r>
            <a:r>
              <a:rPr lang="zh-CN" altLang="en-US">
                <a:sym typeface="+mn-ea"/>
              </a:rPr>
              <a:t>从第二个副本的计算开始，从</a:t>
            </a:r>
            <a:r>
              <a:rPr lang="en-US" altLang="zh-CN">
                <a:sym typeface="+mn-ea"/>
              </a:rPr>
              <a:t>0 </a:t>
            </a:r>
            <a:r>
              <a:rPr lang="zh-CN" altLang="en-US">
                <a:sym typeface="+mn-ea"/>
              </a:rPr>
              <a:t>依次递增</a:t>
            </a:r>
            <a:r>
              <a:rPr lang="en-US" altLang="zh-CN">
                <a:sym typeface="+mn-ea"/>
              </a:rPr>
              <a:t> 1</a:t>
            </a:r>
            <a:r>
              <a:rPr lang="zh-CN" altLang="en-US">
                <a:sym typeface="+mn-ea"/>
              </a:rPr>
              <a:t>。</a:t>
            </a:r>
            <a:endParaRPr lang="zh-CN" altLang="en-US">
              <a:sym typeface="+mn-ea"/>
            </a:endParaRPr>
          </a:p>
          <a:p>
            <a:endParaRPr lang="zh-CN" altLang="en-US">
              <a:sym typeface="+mn-ea"/>
            </a:endParaRPr>
          </a:p>
          <a:p>
            <a:r>
              <a:rPr lang="zh-CN" altLang="en-US">
                <a:sym typeface="+mn-ea"/>
              </a:rPr>
              <a:t>分区</a:t>
            </a:r>
            <a:r>
              <a:rPr lang="en-US" altLang="zh-CN">
                <a:sym typeface="+mn-ea"/>
              </a:rPr>
              <a:t>0</a:t>
            </a:r>
            <a:r>
              <a:rPr lang="zh-CN" altLang="en-US">
                <a:sym typeface="+mn-ea"/>
              </a:rPr>
              <a:t>的副本有</a:t>
            </a:r>
            <a:r>
              <a:rPr lang="en-US" altLang="zh-CN">
                <a:sym typeface="+mn-ea"/>
              </a:rPr>
              <a:t>3</a:t>
            </a:r>
            <a:r>
              <a:rPr lang="zh-CN" altLang="en-US">
                <a:sym typeface="+mn-ea"/>
              </a:rPr>
              <a:t>个，它的第一个副本是：（</a:t>
            </a:r>
            <a:r>
              <a:rPr lang="en-US" altLang="zh-CN">
                <a:sym typeface="+mn-ea"/>
              </a:rPr>
              <a:t>0+2</a:t>
            </a:r>
            <a:r>
              <a:rPr lang="zh-CN" altLang="en-US">
                <a:sym typeface="+mn-ea"/>
              </a:rPr>
              <a:t>）</a:t>
            </a:r>
            <a:r>
              <a:rPr lang="en-US" altLang="zh-CN">
                <a:sym typeface="+mn-ea"/>
              </a:rPr>
              <a:t>%3 = 2</a:t>
            </a:r>
            <a:r>
              <a:rPr lang="zh-CN" altLang="en-US">
                <a:sym typeface="+mn-ea"/>
              </a:rPr>
              <a:t>；他的第一个副本会分配到</a:t>
            </a:r>
            <a:r>
              <a:rPr lang="en-US" altLang="zh-CN">
                <a:sym typeface="+mn-ea"/>
              </a:rPr>
              <a:t>kafka</a:t>
            </a:r>
            <a:r>
              <a:rPr lang="zh-CN" altLang="en-US">
                <a:sym typeface="+mn-ea"/>
              </a:rPr>
              <a:t>集群中的</a:t>
            </a:r>
            <a:r>
              <a:rPr lang="en-US" altLang="zh-CN">
                <a:sym typeface="+mn-ea"/>
              </a:rPr>
              <a:t>broker 2</a:t>
            </a:r>
            <a:r>
              <a:rPr lang="zh-CN" altLang="en-US">
                <a:sym typeface="+mn-ea"/>
              </a:rPr>
              <a:t>节点上；</a:t>
            </a:r>
            <a:r>
              <a:rPr lang="en-US" altLang="zh-CN">
                <a:sym typeface="+mn-ea"/>
              </a:rPr>
              <a:t> </a:t>
            </a:r>
            <a:r>
              <a:rPr lang="zh-CN" altLang="en-US">
                <a:sym typeface="+mn-ea"/>
              </a:rPr>
              <a:t>他的第二个副本是：（</a:t>
            </a:r>
            <a:r>
              <a:rPr lang="en-US" altLang="zh-CN">
                <a:sym typeface="+mn-ea"/>
              </a:rPr>
              <a:t>2+ </a:t>
            </a:r>
            <a:r>
              <a:rPr lang="zh-CN" altLang="en-US">
                <a:sym typeface="+mn-ea"/>
              </a:rPr>
              <a:t>（</a:t>
            </a:r>
            <a:r>
              <a:rPr lang="en-US" altLang="zh-CN">
                <a:sym typeface="+mn-ea"/>
              </a:rPr>
              <a:t>1+0</a:t>
            </a:r>
            <a:r>
              <a:rPr lang="zh-CN" altLang="en-US">
                <a:sym typeface="+mn-ea"/>
              </a:rPr>
              <a:t>））</a:t>
            </a:r>
            <a:r>
              <a:rPr lang="en-US" altLang="zh-CN">
                <a:sym typeface="+mn-ea"/>
              </a:rPr>
              <a:t>% 3 = 0</a:t>
            </a:r>
            <a:r>
              <a:rPr lang="zh-CN" altLang="en-US">
                <a:sym typeface="+mn-ea"/>
              </a:rPr>
              <a:t>；他的第二个副本会分配到</a:t>
            </a:r>
            <a:r>
              <a:rPr lang="en-US" altLang="zh-CN">
                <a:sym typeface="+mn-ea"/>
              </a:rPr>
              <a:t>kafka</a:t>
            </a:r>
            <a:r>
              <a:rPr lang="zh-CN" altLang="en-US">
                <a:sym typeface="+mn-ea"/>
              </a:rPr>
              <a:t>集群中的</a:t>
            </a:r>
            <a:r>
              <a:rPr lang="en-US" altLang="zh-CN">
                <a:sym typeface="+mn-ea"/>
              </a:rPr>
              <a:t> broker0</a:t>
            </a:r>
            <a:r>
              <a:rPr lang="zh-CN" altLang="en-US">
                <a:sym typeface="+mn-ea"/>
              </a:rPr>
              <a:t>节点；他的第三个副本是：（</a:t>
            </a:r>
            <a:r>
              <a:rPr lang="en-US" altLang="zh-CN">
                <a:sym typeface="+mn-ea"/>
              </a:rPr>
              <a:t>2+ </a:t>
            </a:r>
            <a:r>
              <a:rPr lang="zh-CN" altLang="en-US">
                <a:sym typeface="+mn-ea"/>
              </a:rPr>
              <a:t>（</a:t>
            </a:r>
            <a:r>
              <a:rPr lang="en-US" altLang="zh-CN">
                <a:sym typeface="+mn-ea"/>
              </a:rPr>
              <a:t>1 +1</a:t>
            </a:r>
            <a:r>
              <a:rPr lang="zh-CN" altLang="en-US">
                <a:sym typeface="+mn-ea"/>
              </a:rPr>
              <a:t>））</a:t>
            </a:r>
            <a:r>
              <a:rPr lang="en-US" altLang="zh-CN">
                <a:sym typeface="+mn-ea"/>
              </a:rPr>
              <a:t>% 3 = 1</a:t>
            </a:r>
            <a:r>
              <a:rPr lang="zh-CN" altLang="en-US">
                <a:sym typeface="+mn-ea"/>
              </a:rPr>
              <a:t>；</a:t>
            </a:r>
            <a:r>
              <a:rPr lang="en-US" altLang="zh-CN">
                <a:sym typeface="+mn-ea"/>
              </a:rPr>
              <a:t> </a:t>
            </a:r>
            <a:r>
              <a:rPr lang="zh-CN" altLang="en-US">
                <a:sym typeface="+mn-ea"/>
              </a:rPr>
              <a:t>他的第三个副本会分配到</a:t>
            </a:r>
            <a:r>
              <a:rPr lang="en-US" altLang="zh-CN">
                <a:sym typeface="+mn-ea"/>
              </a:rPr>
              <a:t>kafka</a:t>
            </a:r>
            <a:r>
              <a:rPr lang="zh-CN" altLang="en-US">
                <a:sym typeface="+mn-ea"/>
              </a:rPr>
              <a:t>及群众的</a:t>
            </a:r>
            <a:r>
              <a:rPr lang="en-US" altLang="zh-CN">
                <a:sym typeface="+mn-ea"/>
              </a:rPr>
              <a:t>broker1</a:t>
            </a:r>
            <a:r>
              <a:rPr lang="zh-CN" altLang="en-US">
                <a:sym typeface="+mn-ea"/>
              </a:rPr>
              <a:t>节点；他的副本分配情况是</a:t>
            </a:r>
            <a:r>
              <a:rPr lang="en-US" altLang="zh-CN">
                <a:sym typeface="+mn-ea"/>
              </a:rPr>
              <a:t> 2 0 1.</a:t>
            </a:r>
            <a:endParaRPr lang="en-US" altLang="zh-CN"/>
          </a:p>
          <a:p>
            <a:r>
              <a:rPr lang="zh-CN" altLang="en-US"/>
              <a:t>分区</a:t>
            </a:r>
            <a:r>
              <a:rPr lang="en-US" altLang="zh-CN"/>
              <a:t>1 </a:t>
            </a:r>
            <a:r>
              <a:rPr lang="zh-CN" altLang="en-US"/>
              <a:t>的副本有</a:t>
            </a:r>
            <a:r>
              <a:rPr lang="en-US" altLang="zh-CN"/>
              <a:t>3</a:t>
            </a:r>
            <a:r>
              <a:rPr lang="zh-CN" altLang="en-US"/>
              <a:t>个，</a:t>
            </a:r>
            <a:r>
              <a:rPr lang="zh-CN" altLang="en-US">
                <a:sym typeface="+mn-ea"/>
              </a:rPr>
              <a:t>它的第一个副本是：（</a:t>
            </a:r>
            <a:r>
              <a:rPr lang="en-US" altLang="zh-CN">
                <a:sym typeface="+mn-ea"/>
              </a:rPr>
              <a:t>1</a:t>
            </a:r>
            <a:r>
              <a:rPr lang="en-US" altLang="zh-CN">
                <a:sym typeface="+mn-ea"/>
              </a:rPr>
              <a:t>+2</a:t>
            </a:r>
            <a:r>
              <a:rPr lang="zh-CN" altLang="en-US">
                <a:sym typeface="+mn-ea"/>
              </a:rPr>
              <a:t>）</a:t>
            </a:r>
            <a:r>
              <a:rPr lang="en-US" altLang="zh-CN">
                <a:sym typeface="+mn-ea"/>
              </a:rPr>
              <a:t>%3 = 0</a:t>
            </a:r>
            <a:r>
              <a:rPr lang="zh-CN" altLang="en-US">
                <a:sym typeface="+mn-ea"/>
              </a:rPr>
              <a:t>；他的第二个副本是：（</a:t>
            </a:r>
            <a:r>
              <a:rPr lang="en-US" altLang="zh-CN">
                <a:sym typeface="+mn-ea"/>
              </a:rPr>
              <a:t>0</a:t>
            </a:r>
            <a:r>
              <a:rPr lang="en-US" altLang="zh-CN">
                <a:sym typeface="+mn-ea"/>
              </a:rPr>
              <a:t>+ </a:t>
            </a:r>
            <a:r>
              <a:rPr lang="zh-CN" altLang="en-US">
                <a:sym typeface="+mn-ea"/>
              </a:rPr>
              <a:t>（</a:t>
            </a:r>
            <a:r>
              <a:rPr lang="en-US" altLang="zh-CN">
                <a:sym typeface="+mn-ea"/>
              </a:rPr>
              <a:t>1+0</a:t>
            </a:r>
            <a:r>
              <a:rPr lang="zh-CN" altLang="en-US">
                <a:sym typeface="+mn-ea"/>
              </a:rPr>
              <a:t>））</a:t>
            </a:r>
            <a:r>
              <a:rPr lang="en-US" altLang="zh-CN">
                <a:sym typeface="+mn-ea"/>
              </a:rPr>
              <a:t>% 3 = 1</a:t>
            </a:r>
            <a:r>
              <a:rPr lang="zh-CN" altLang="en-US">
                <a:sym typeface="+mn-ea"/>
              </a:rPr>
              <a:t>；</a:t>
            </a:r>
            <a:endParaRPr lang="zh-CN" altLang="en-US">
              <a:sym typeface="+mn-ea"/>
            </a:endParaRPr>
          </a:p>
          <a:p>
            <a:r>
              <a:rPr lang="zh-CN" altLang="en-US">
                <a:sym typeface="+mn-ea"/>
              </a:rPr>
              <a:t>他的第三个副本是：（</a:t>
            </a:r>
            <a:r>
              <a:rPr lang="en-US" altLang="zh-CN">
                <a:sym typeface="+mn-ea"/>
              </a:rPr>
              <a:t>0+ </a:t>
            </a:r>
            <a:r>
              <a:rPr lang="zh-CN" altLang="en-US">
                <a:sym typeface="+mn-ea"/>
              </a:rPr>
              <a:t>（</a:t>
            </a:r>
            <a:r>
              <a:rPr lang="en-US" altLang="zh-CN">
                <a:sym typeface="+mn-ea"/>
              </a:rPr>
              <a:t>1+1</a:t>
            </a:r>
            <a:r>
              <a:rPr lang="zh-CN" altLang="en-US">
                <a:sym typeface="+mn-ea"/>
              </a:rPr>
              <a:t>））</a:t>
            </a:r>
            <a:r>
              <a:rPr lang="en-US" altLang="zh-CN">
                <a:sym typeface="+mn-ea"/>
              </a:rPr>
              <a:t>% 3 =2</a:t>
            </a:r>
            <a:r>
              <a:rPr lang="zh-CN" altLang="en-US">
                <a:sym typeface="+mn-ea"/>
              </a:rPr>
              <a:t>；</a:t>
            </a:r>
            <a:r>
              <a:rPr lang="en-US" altLang="zh-CN">
                <a:sym typeface="+mn-ea"/>
              </a:rPr>
              <a:t> </a:t>
            </a:r>
            <a:r>
              <a:rPr lang="zh-CN" altLang="en-US">
                <a:sym typeface="+mn-ea"/>
              </a:rPr>
              <a:t>他的副本分配情况是</a:t>
            </a:r>
            <a:r>
              <a:rPr lang="en-US" altLang="zh-CN">
                <a:sym typeface="+mn-ea"/>
              </a:rPr>
              <a:t> 0 1 2</a:t>
            </a:r>
            <a:r>
              <a:rPr lang="en-US" altLang="zh-CN">
                <a:sym typeface="+mn-ea"/>
              </a:rPr>
              <a:t>.</a:t>
            </a:r>
            <a:endParaRPr lang="en-US" altLang="zh-CN">
              <a:sym typeface="+mn-ea"/>
            </a:endParaRPr>
          </a:p>
          <a:p>
            <a:r>
              <a:rPr lang="en-US" altLang="zh-CN">
                <a:sym typeface="+mn-ea"/>
              </a:rPr>
              <a:t>.....</a:t>
            </a:r>
            <a:endParaRPr lang="en-US" altLang="zh-CN"/>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面试题二十一：分区副本的分配规则有了解吗？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2731770" y="1046480"/>
            <a:ext cx="8806815" cy="946785"/>
          </a:xfrm>
          <a:prstGeom prst="rect">
            <a:avLst/>
          </a:prstGeom>
        </p:spPr>
      </p:pic>
      <p:sp>
        <p:nvSpPr>
          <p:cNvPr id="7" name="文本框 6"/>
          <p:cNvSpPr txBox="1"/>
          <p:nvPr/>
        </p:nvSpPr>
        <p:spPr>
          <a:xfrm>
            <a:off x="731520" y="1046480"/>
            <a:ext cx="10821035" cy="368300"/>
          </a:xfrm>
          <a:prstGeom prst="rect">
            <a:avLst/>
          </a:prstGeom>
          <a:noFill/>
        </p:spPr>
        <p:txBody>
          <a:bodyPr wrap="square" rtlCol="0">
            <a:spAutoFit/>
          </a:bodyPr>
          <a:p>
            <a:r>
              <a:rPr lang="zh-CN" altLang="en-US"/>
              <a:t>指定</a:t>
            </a:r>
            <a:r>
              <a:rPr lang="en-US" altLang="zh-CN"/>
              <a:t> broker </a:t>
            </a:r>
            <a:r>
              <a:rPr lang="zh-CN" altLang="en-US"/>
              <a:t>分配：</a:t>
            </a:r>
            <a:endParaRPr lang="zh-CN" altLang="en-US"/>
          </a:p>
        </p:txBody>
      </p:sp>
      <p:sp>
        <p:nvSpPr>
          <p:cNvPr id="9" name="文本框 8"/>
          <p:cNvSpPr txBox="1"/>
          <p:nvPr/>
        </p:nvSpPr>
        <p:spPr>
          <a:xfrm>
            <a:off x="735965" y="2935605"/>
            <a:ext cx="10802620" cy="4769485"/>
          </a:xfrm>
          <a:prstGeom prst="rect">
            <a:avLst/>
          </a:prstGeom>
          <a:noFill/>
        </p:spPr>
        <p:txBody>
          <a:bodyPr wrap="square" rtlCol="0">
            <a:spAutoFit/>
          </a:bodyPr>
          <a:p>
            <a:r>
              <a:rPr lang="zh-CN" altLang="en-US" sz="1600"/>
              <a:t>指定机架分配。</a:t>
            </a:r>
            <a:r>
              <a:rPr lang="en-US" altLang="zh-CN" sz="1600"/>
              <a:t>kafka</a:t>
            </a:r>
            <a:r>
              <a:rPr lang="zh-CN" altLang="en-US" sz="1600"/>
              <a:t>服务就是一个</a:t>
            </a:r>
            <a:r>
              <a:rPr lang="en-US" altLang="zh-CN" sz="1600"/>
              <a:t>broker</a:t>
            </a:r>
            <a:r>
              <a:rPr lang="zh-CN" altLang="en-US" sz="1600"/>
              <a:t>，我们可以再一台服务器上部署</a:t>
            </a:r>
            <a:r>
              <a:rPr lang="en-US" altLang="zh-CN" sz="1600"/>
              <a:t>kafka</a:t>
            </a:r>
            <a:r>
              <a:rPr lang="zh-CN" altLang="en-US" sz="1600"/>
              <a:t>，那么这台服务器上就是一个</a:t>
            </a:r>
            <a:r>
              <a:rPr lang="en-US" altLang="zh-CN" sz="1600"/>
              <a:t>kafka</a:t>
            </a:r>
            <a:r>
              <a:rPr lang="zh-CN" altLang="en-US" sz="1600"/>
              <a:t>的</a:t>
            </a:r>
            <a:r>
              <a:rPr lang="en-US" altLang="zh-CN" sz="1600"/>
              <a:t>broker</a:t>
            </a:r>
            <a:r>
              <a:rPr lang="zh-CN" altLang="en-US" sz="1600"/>
              <a:t>，我们可以再</a:t>
            </a:r>
            <a:r>
              <a:rPr lang="en-US" altLang="zh-CN" sz="1600"/>
              <a:t>broker</a:t>
            </a:r>
            <a:r>
              <a:rPr lang="zh-CN" altLang="en-US" sz="1600"/>
              <a:t>上配置</a:t>
            </a:r>
            <a:r>
              <a:rPr lang="en-US" altLang="zh-CN" sz="1600"/>
              <a:t> broker.rack=’rack1‘ </a:t>
            </a:r>
            <a:r>
              <a:rPr lang="zh-CN" altLang="en-US" sz="1600"/>
              <a:t>来将我们的当前的</a:t>
            </a:r>
            <a:r>
              <a:rPr lang="en-US" altLang="zh-CN" sz="1600"/>
              <a:t>broker</a:t>
            </a:r>
            <a:r>
              <a:rPr lang="zh-CN" altLang="en-US" sz="1600"/>
              <a:t>定义到</a:t>
            </a:r>
            <a:r>
              <a:rPr lang="en-US" altLang="zh-CN" sz="1600"/>
              <a:t> </a:t>
            </a:r>
            <a:r>
              <a:rPr lang="zh-CN" altLang="en-US" sz="1600"/>
              <a:t>机架</a:t>
            </a:r>
            <a:r>
              <a:rPr lang="en-US" altLang="zh-CN" sz="1600"/>
              <a:t> rack1</a:t>
            </a:r>
            <a:r>
              <a:rPr lang="zh-CN" altLang="en-US" sz="1600"/>
              <a:t>上。如果另外一台服务器上我们也安装了一个</a:t>
            </a:r>
            <a:r>
              <a:rPr lang="en-US" altLang="zh-CN" sz="1600"/>
              <a:t>kafka</a:t>
            </a:r>
            <a:r>
              <a:rPr lang="zh-CN" altLang="en-US" sz="1600"/>
              <a:t>，也指定</a:t>
            </a:r>
            <a:r>
              <a:rPr lang="en-US" altLang="zh-CN" sz="1600">
                <a:sym typeface="+mn-ea"/>
              </a:rPr>
              <a:t> broker.rack=’rack1‘</a:t>
            </a:r>
            <a:r>
              <a:rPr lang="zh-CN" altLang="en-US" sz="1600">
                <a:sym typeface="+mn-ea"/>
              </a:rPr>
              <a:t>，那么我们就可以说：</a:t>
            </a:r>
            <a:r>
              <a:rPr lang="en-US" altLang="zh-CN" sz="1600">
                <a:sym typeface="+mn-ea"/>
              </a:rPr>
              <a:t>rack1</a:t>
            </a:r>
            <a:r>
              <a:rPr lang="zh-CN" altLang="en-US" sz="1600">
                <a:sym typeface="+mn-ea"/>
              </a:rPr>
              <a:t>机架上有</a:t>
            </a:r>
            <a:r>
              <a:rPr lang="en-US" altLang="zh-CN" sz="1600">
                <a:sym typeface="+mn-ea"/>
              </a:rPr>
              <a:t>2</a:t>
            </a:r>
            <a:r>
              <a:rPr lang="zh-CN" altLang="en-US" sz="1600">
                <a:sym typeface="+mn-ea"/>
              </a:rPr>
              <a:t>个</a:t>
            </a:r>
            <a:r>
              <a:rPr lang="en-US" altLang="zh-CN" sz="1600">
                <a:sym typeface="+mn-ea"/>
              </a:rPr>
              <a:t>broker</a:t>
            </a:r>
            <a:r>
              <a:rPr lang="zh-CN" altLang="en-US" sz="1600">
                <a:sym typeface="+mn-ea"/>
              </a:rPr>
              <a:t>。</a:t>
            </a:r>
            <a:endParaRPr lang="zh-CN" altLang="en-US" sz="1600">
              <a:sym typeface="+mn-ea"/>
            </a:endParaRPr>
          </a:p>
          <a:p>
            <a:endParaRPr lang="zh-CN" altLang="en-US" sz="1600">
              <a:sym typeface="+mn-ea"/>
            </a:endParaRPr>
          </a:p>
          <a:p>
            <a:r>
              <a:rPr lang="zh-CN" altLang="en-US" sz="1600">
                <a:sym typeface="+mn-ea"/>
              </a:rPr>
              <a:t>举例：比如我们有</a:t>
            </a:r>
            <a:r>
              <a:rPr lang="en-US" altLang="zh-CN" sz="1600">
                <a:sym typeface="+mn-ea"/>
              </a:rPr>
              <a:t>3</a:t>
            </a:r>
            <a:r>
              <a:rPr lang="zh-CN" altLang="en-US" sz="1600">
                <a:sym typeface="+mn-ea"/>
              </a:rPr>
              <a:t>个机架，分别为</a:t>
            </a:r>
            <a:r>
              <a:rPr lang="en-US" altLang="zh-CN" sz="1600">
                <a:sym typeface="+mn-ea"/>
              </a:rPr>
              <a:t>rack1</a:t>
            </a:r>
            <a:r>
              <a:rPr lang="zh-CN" altLang="en-US" sz="1600">
                <a:sym typeface="+mn-ea"/>
              </a:rPr>
              <a:t>，</a:t>
            </a:r>
            <a:r>
              <a:rPr lang="en-US" altLang="zh-CN" sz="1600">
                <a:sym typeface="+mn-ea"/>
              </a:rPr>
              <a:t>rack2</a:t>
            </a:r>
            <a:r>
              <a:rPr lang="zh-CN" altLang="en-US" sz="1600">
                <a:sym typeface="+mn-ea"/>
              </a:rPr>
              <a:t>，</a:t>
            </a:r>
            <a:r>
              <a:rPr lang="en-US" altLang="zh-CN" sz="1600">
                <a:sym typeface="+mn-ea"/>
              </a:rPr>
              <a:t>rack3</a:t>
            </a:r>
            <a:r>
              <a:rPr lang="zh-CN" altLang="en-US" sz="1600">
                <a:sym typeface="+mn-ea"/>
              </a:rPr>
              <a:t>，每台机架上有</a:t>
            </a:r>
            <a:r>
              <a:rPr lang="en-US" altLang="zh-CN" sz="1600">
                <a:sym typeface="+mn-ea"/>
              </a:rPr>
              <a:t>2</a:t>
            </a:r>
            <a:r>
              <a:rPr lang="zh-CN" altLang="en-US" sz="1600">
                <a:sym typeface="+mn-ea"/>
              </a:rPr>
              <a:t>个</a:t>
            </a:r>
            <a:r>
              <a:rPr lang="en-US" altLang="zh-CN" sz="1600">
                <a:sym typeface="+mn-ea"/>
              </a:rPr>
              <a:t>broker</a:t>
            </a:r>
            <a:r>
              <a:rPr lang="zh-CN" altLang="en-US" sz="1600">
                <a:sym typeface="+mn-ea"/>
              </a:rPr>
              <a:t>，</a:t>
            </a:r>
            <a:r>
              <a:rPr lang="en-US" altLang="zh-CN" sz="1600">
                <a:sym typeface="+mn-ea"/>
              </a:rPr>
              <a:t>brokerid</a:t>
            </a:r>
            <a:r>
              <a:rPr lang="zh-CN" altLang="en-US" sz="1600">
                <a:sym typeface="+mn-ea"/>
              </a:rPr>
              <a:t>分别为</a:t>
            </a:r>
            <a:r>
              <a:rPr lang="en-US" altLang="zh-CN" sz="1600">
                <a:sym typeface="+mn-ea"/>
              </a:rPr>
              <a:t> 0 1 2 3 4 5.</a:t>
            </a:r>
            <a:endParaRPr lang="en-US" altLang="zh-CN" sz="1600">
              <a:sym typeface="+mn-ea"/>
            </a:endParaRPr>
          </a:p>
          <a:p>
            <a:r>
              <a:rPr lang="en-US" altLang="zh-CN" sz="1600">
                <a:sym typeface="+mn-ea"/>
              </a:rPr>
              <a:t>    </a:t>
            </a:r>
            <a:r>
              <a:rPr lang="en-US" altLang="zh-CN" sz="1600" b="1">
                <a:sym typeface="+mn-ea"/>
              </a:rPr>
              <a:t> rack1:  0,1</a:t>
            </a:r>
            <a:endParaRPr lang="en-US" altLang="zh-CN" sz="1600" b="1">
              <a:sym typeface="+mn-ea"/>
            </a:endParaRPr>
          </a:p>
          <a:p>
            <a:r>
              <a:rPr lang="en-US" altLang="zh-CN" sz="1600" b="1">
                <a:sym typeface="+mn-ea"/>
              </a:rPr>
              <a:t>     rack2: 2, 3</a:t>
            </a:r>
            <a:endParaRPr lang="en-US" altLang="zh-CN" sz="1600" b="1">
              <a:sym typeface="+mn-ea"/>
            </a:endParaRPr>
          </a:p>
          <a:p>
            <a:r>
              <a:rPr lang="en-US" altLang="zh-CN" sz="1600" b="1">
                <a:sym typeface="+mn-ea"/>
              </a:rPr>
              <a:t>     rack3: 4, 5</a:t>
            </a:r>
            <a:endParaRPr lang="en-US" altLang="zh-CN" sz="1600" b="1">
              <a:sym typeface="+mn-ea"/>
            </a:endParaRPr>
          </a:p>
          <a:p>
            <a:r>
              <a:rPr lang="zh-CN" altLang="en-US" sz="1600">
                <a:sym typeface="+mn-ea"/>
              </a:rPr>
              <a:t>在</a:t>
            </a:r>
            <a:r>
              <a:rPr lang="zh-CN" altLang="en-US" sz="1600" b="1">
                <a:solidFill>
                  <a:srgbClr val="FF0000"/>
                </a:solidFill>
                <a:sym typeface="+mn-ea"/>
              </a:rPr>
              <a:t>所有的</a:t>
            </a:r>
            <a:r>
              <a:rPr lang="en-US" altLang="zh-CN" sz="1600">
                <a:sym typeface="+mn-ea"/>
              </a:rPr>
              <a:t>broker</a:t>
            </a:r>
            <a:r>
              <a:rPr lang="zh-CN" altLang="en-US" sz="1600">
                <a:sym typeface="+mn-ea"/>
              </a:rPr>
              <a:t>都指定了</a:t>
            </a:r>
            <a:r>
              <a:rPr lang="en-US" altLang="zh-CN" sz="1600">
                <a:sym typeface="+mn-ea"/>
              </a:rPr>
              <a:t> broker.rack</a:t>
            </a:r>
            <a:r>
              <a:rPr lang="zh-CN" altLang="en-US" sz="1600">
                <a:sym typeface="+mn-ea"/>
              </a:rPr>
              <a:t>信息的前提下，我们才能够使用指定机架分配的策略。</a:t>
            </a:r>
            <a:endParaRPr lang="zh-CN" altLang="en-US" sz="1600">
              <a:sym typeface="+mn-ea"/>
            </a:endParaRPr>
          </a:p>
          <a:p>
            <a:endParaRPr lang="zh-CN" altLang="en-US" sz="1600">
              <a:sym typeface="+mn-ea"/>
            </a:endParaRPr>
          </a:p>
          <a:p>
            <a:r>
              <a:rPr lang="zh-CN" altLang="en-US" sz="1600">
                <a:sym typeface="+mn-ea"/>
              </a:rPr>
              <a:t>以当前例子来说，有</a:t>
            </a:r>
            <a:r>
              <a:rPr lang="en-US" altLang="zh-CN" sz="1600">
                <a:sym typeface="+mn-ea"/>
              </a:rPr>
              <a:t>6</a:t>
            </a:r>
            <a:r>
              <a:rPr lang="zh-CN" altLang="en-US" sz="1600">
                <a:sym typeface="+mn-ea"/>
              </a:rPr>
              <a:t>个</a:t>
            </a:r>
            <a:r>
              <a:rPr lang="en-US" altLang="zh-CN" sz="1600">
                <a:sym typeface="+mn-ea"/>
              </a:rPr>
              <a:t>broker</a:t>
            </a:r>
            <a:r>
              <a:rPr lang="zh-CN" altLang="en-US" sz="1600">
                <a:sym typeface="+mn-ea"/>
              </a:rPr>
              <a:t>，如果未指定机架，</a:t>
            </a:r>
            <a:r>
              <a:rPr lang="en-US" altLang="zh-CN" sz="1600">
                <a:sym typeface="+mn-ea"/>
              </a:rPr>
              <a:t>brokerarray</a:t>
            </a:r>
            <a:r>
              <a:rPr lang="zh-CN" altLang="en-US" sz="1600">
                <a:sym typeface="+mn-ea"/>
              </a:rPr>
              <a:t>就是</a:t>
            </a:r>
            <a:r>
              <a:rPr lang="en-US" altLang="zh-CN" sz="1600">
                <a:sym typeface="+mn-ea"/>
              </a:rPr>
              <a:t> </a:t>
            </a:r>
            <a:r>
              <a:rPr lang="zh-CN" altLang="en-US" sz="1600">
                <a:sym typeface="+mn-ea"/>
              </a:rPr>
              <a:t>【</a:t>
            </a:r>
            <a:r>
              <a:rPr lang="en-US" altLang="zh-CN" sz="1600">
                <a:sym typeface="+mn-ea"/>
              </a:rPr>
              <a:t>0 </a:t>
            </a:r>
            <a:r>
              <a:rPr lang="zh-CN" altLang="en-US" sz="1600">
                <a:sym typeface="+mn-ea"/>
              </a:rPr>
              <a:t>，</a:t>
            </a:r>
            <a:r>
              <a:rPr lang="en-US" altLang="zh-CN" sz="1600">
                <a:sym typeface="+mn-ea"/>
              </a:rPr>
              <a:t> 1</a:t>
            </a:r>
            <a:r>
              <a:rPr lang="zh-CN" altLang="en-US" sz="1600">
                <a:sym typeface="+mn-ea"/>
              </a:rPr>
              <a:t>，</a:t>
            </a:r>
            <a:r>
              <a:rPr lang="en-US" altLang="zh-CN" sz="1600">
                <a:sym typeface="+mn-ea"/>
              </a:rPr>
              <a:t> 2</a:t>
            </a:r>
            <a:r>
              <a:rPr lang="zh-CN" altLang="en-US" sz="1600">
                <a:sym typeface="+mn-ea"/>
              </a:rPr>
              <a:t>，</a:t>
            </a:r>
            <a:r>
              <a:rPr lang="en-US" altLang="zh-CN" sz="1600">
                <a:sym typeface="+mn-ea"/>
              </a:rPr>
              <a:t> 3</a:t>
            </a:r>
            <a:r>
              <a:rPr lang="zh-CN" altLang="en-US" sz="1600">
                <a:sym typeface="+mn-ea"/>
              </a:rPr>
              <a:t>，</a:t>
            </a:r>
            <a:r>
              <a:rPr lang="en-US" altLang="zh-CN" sz="1600">
                <a:sym typeface="+mn-ea"/>
              </a:rPr>
              <a:t> 4</a:t>
            </a:r>
            <a:r>
              <a:rPr lang="zh-CN" altLang="en-US" sz="1600">
                <a:sym typeface="+mn-ea"/>
              </a:rPr>
              <a:t>，</a:t>
            </a:r>
            <a:r>
              <a:rPr lang="en-US" altLang="zh-CN" sz="1600">
                <a:sym typeface="+mn-ea"/>
              </a:rPr>
              <a:t> 5</a:t>
            </a:r>
            <a:r>
              <a:rPr lang="zh-CN" altLang="en-US" sz="1600">
                <a:sym typeface="+mn-ea"/>
              </a:rPr>
              <a:t>】</a:t>
            </a:r>
            <a:endParaRPr lang="zh-CN" altLang="en-US" sz="1600">
              <a:sym typeface="+mn-ea"/>
            </a:endParaRPr>
          </a:p>
          <a:p>
            <a:r>
              <a:rPr lang="zh-CN" altLang="en-US" sz="1600">
                <a:sym typeface="+mn-ea"/>
              </a:rPr>
              <a:t>如果指定机架，</a:t>
            </a:r>
            <a:r>
              <a:rPr lang="en-US" altLang="zh-CN" sz="1600">
                <a:sym typeface="+mn-ea"/>
              </a:rPr>
              <a:t>borkerarray</a:t>
            </a:r>
            <a:r>
              <a:rPr lang="zh-CN" altLang="en-US" sz="1600">
                <a:sym typeface="+mn-ea"/>
              </a:rPr>
              <a:t>就是【</a:t>
            </a:r>
            <a:r>
              <a:rPr lang="en-US" altLang="zh-CN" sz="1600">
                <a:sym typeface="+mn-ea"/>
              </a:rPr>
              <a:t>0,2,4,1,3,5</a:t>
            </a:r>
            <a:r>
              <a:rPr lang="zh-CN" altLang="en-US" sz="1600">
                <a:sym typeface="+mn-ea"/>
              </a:rPr>
              <a:t>】，计算完副本的位置后，还会再次进行一个判断，如果当前</a:t>
            </a:r>
            <a:r>
              <a:rPr lang="en-US" altLang="zh-CN" sz="1600">
                <a:sym typeface="+mn-ea"/>
              </a:rPr>
              <a:t>rack</a:t>
            </a:r>
            <a:r>
              <a:rPr lang="zh-CN" altLang="en-US" sz="1600">
                <a:sym typeface="+mn-ea"/>
              </a:rPr>
              <a:t>上任意一个</a:t>
            </a:r>
            <a:r>
              <a:rPr lang="en-US" altLang="zh-CN" sz="1600">
                <a:sym typeface="+mn-ea"/>
              </a:rPr>
              <a:t>broker</a:t>
            </a:r>
            <a:r>
              <a:rPr lang="zh-CN" altLang="en-US" sz="1600">
                <a:sym typeface="+mn-ea"/>
              </a:rPr>
              <a:t>节点有该分区的副本，并且其他的</a:t>
            </a:r>
            <a:r>
              <a:rPr lang="en-US" altLang="zh-CN" sz="1600">
                <a:sym typeface="+mn-ea"/>
              </a:rPr>
              <a:t>rack</a:t>
            </a:r>
            <a:r>
              <a:rPr lang="zh-CN" altLang="en-US" sz="1600">
                <a:sym typeface="+mn-ea"/>
              </a:rPr>
              <a:t>上还没有分配，那么会将该副本分配到其他机架上，而不是遵循结果。</a:t>
            </a:r>
            <a:endParaRPr lang="zh-CN" altLang="en-US" sz="1600">
              <a:sym typeface="+mn-ea"/>
            </a:endParaRPr>
          </a:p>
          <a:p>
            <a:r>
              <a:rPr lang="zh-CN" altLang="en-US" sz="1600">
                <a:sym typeface="+mn-ea"/>
              </a:rPr>
              <a:t>接下来还有一个判断，如果当前计算结果指向的</a:t>
            </a:r>
            <a:r>
              <a:rPr lang="en-US" altLang="zh-CN" sz="1600">
                <a:sym typeface="+mn-ea"/>
              </a:rPr>
              <a:t> broker</a:t>
            </a:r>
            <a:r>
              <a:rPr lang="zh-CN" altLang="en-US" sz="1600">
                <a:sym typeface="+mn-ea"/>
              </a:rPr>
              <a:t>上已经有该分区副本了，并且其他的</a:t>
            </a:r>
            <a:r>
              <a:rPr lang="en-US" altLang="zh-CN" sz="1600">
                <a:sym typeface="+mn-ea"/>
              </a:rPr>
              <a:t>broker</a:t>
            </a:r>
            <a:r>
              <a:rPr lang="zh-CN" altLang="en-US" sz="1600">
                <a:sym typeface="+mn-ea"/>
              </a:rPr>
              <a:t>上没有该分区副本，那么会将该副本分配到其他</a:t>
            </a:r>
            <a:r>
              <a:rPr lang="en-US" altLang="zh-CN" sz="1600">
                <a:sym typeface="+mn-ea"/>
              </a:rPr>
              <a:t>borker</a:t>
            </a:r>
            <a:r>
              <a:rPr lang="zh-CN" altLang="en-US" sz="1600">
                <a:sym typeface="+mn-ea"/>
              </a:rPr>
              <a:t>上，而不是遵循结果。</a:t>
            </a:r>
            <a:endParaRPr lang="zh-CN" altLang="en-US" sz="1600">
              <a:sym typeface="+mn-ea"/>
            </a:endParaRPr>
          </a:p>
          <a:p>
            <a:endParaRPr lang="zh-CN" altLang="en-US" sz="1600">
              <a:sym typeface="+mn-ea"/>
            </a:endParaRPr>
          </a:p>
          <a:p>
            <a:endParaRPr lang="zh-CN" altLang="en-US" sz="1600">
              <a:sym typeface="+mn-ea"/>
            </a:endParaRPr>
          </a:p>
          <a:p>
            <a:endParaRPr lang="zh-CN" altLang="en-US" sz="1600">
              <a:sym typeface="+mn-ea"/>
            </a:endParaRPr>
          </a:p>
          <a:p>
            <a:endParaRPr lang="zh-CN" altLang="en-US" sz="1600">
              <a:sym typeface="+mn-ea"/>
            </a:endParaRPr>
          </a:p>
        </p:txBody>
      </p:sp>
      <p:sp>
        <p:nvSpPr>
          <p:cNvPr id="11" name="文本框 10"/>
          <p:cNvSpPr txBox="1"/>
          <p:nvPr/>
        </p:nvSpPr>
        <p:spPr>
          <a:xfrm>
            <a:off x="750570" y="1993265"/>
            <a:ext cx="10366375" cy="829945"/>
          </a:xfrm>
          <a:prstGeom prst="rect">
            <a:avLst/>
          </a:prstGeom>
          <a:noFill/>
        </p:spPr>
        <p:txBody>
          <a:bodyPr wrap="square" rtlCol="0">
            <a:spAutoFit/>
          </a:bodyPr>
          <a:p>
            <a:r>
              <a:rPr lang="zh-CN" altLang="en-US" sz="1600"/>
              <a:t>从创建语句中，并没有看到分区的数量，也没有看到分区副本的数量。</a:t>
            </a:r>
            <a:r>
              <a:rPr lang="en-US" altLang="zh-CN" sz="1600"/>
              <a:t> </a:t>
            </a:r>
            <a:r>
              <a:rPr lang="zh-CN" altLang="en-US" sz="1600"/>
              <a:t>我们只看到了</a:t>
            </a:r>
            <a:r>
              <a:rPr lang="en-US" altLang="zh-CN" sz="1600"/>
              <a:t> -replica-assignment</a:t>
            </a:r>
            <a:r>
              <a:rPr lang="zh-CN" altLang="en-US" sz="1600"/>
              <a:t>这个参数中有</a:t>
            </a:r>
            <a:r>
              <a:rPr lang="en-US" altLang="zh-CN" sz="1600"/>
              <a:t> 4 </a:t>
            </a:r>
            <a:r>
              <a:rPr lang="zh-CN" altLang="en-US" sz="1600"/>
              <a:t>组信息。</a:t>
            </a:r>
            <a:r>
              <a:rPr lang="en-US" altLang="zh-CN" sz="1600"/>
              <a:t>4</a:t>
            </a:r>
            <a:r>
              <a:rPr lang="zh-CN" altLang="en-US" sz="1600"/>
              <a:t>组信息，说明有</a:t>
            </a:r>
            <a:r>
              <a:rPr lang="en-US" altLang="zh-CN" sz="1600"/>
              <a:t>4</a:t>
            </a:r>
            <a:r>
              <a:rPr lang="zh-CN" altLang="en-US" sz="1600"/>
              <a:t>个分区；每组信息有</a:t>
            </a:r>
            <a:r>
              <a:rPr lang="en-US" altLang="zh-CN" sz="1600"/>
              <a:t>2</a:t>
            </a:r>
            <a:r>
              <a:rPr lang="zh-CN" altLang="en-US" sz="1600"/>
              <a:t>个元素，说明有</a:t>
            </a:r>
            <a:r>
              <a:rPr lang="en-US" altLang="zh-CN" sz="1600"/>
              <a:t>2</a:t>
            </a:r>
            <a:r>
              <a:rPr lang="zh-CN" altLang="en-US" sz="1600"/>
              <a:t>个副本；每组信息中的数字代表</a:t>
            </a:r>
            <a:r>
              <a:rPr lang="en-US" altLang="zh-CN" sz="1600"/>
              <a:t>brokerId</a:t>
            </a:r>
            <a:r>
              <a:rPr lang="zh-CN" altLang="en-US" sz="1600"/>
              <a:t>。如</a:t>
            </a:r>
            <a:r>
              <a:rPr lang="en-US" altLang="zh-CN" sz="1600"/>
              <a:t>2:0 </a:t>
            </a:r>
            <a:r>
              <a:rPr lang="zh-CN" altLang="en-US" sz="1600"/>
              <a:t>代表：第一个分区，有</a:t>
            </a:r>
            <a:r>
              <a:rPr lang="en-US" altLang="zh-CN" sz="1600"/>
              <a:t>2</a:t>
            </a:r>
            <a:r>
              <a:rPr lang="zh-CN" altLang="en-US" sz="1600"/>
              <a:t>个分区副本，分别存放在</a:t>
            </a:r>
            <a:r>
              <a:rPr lang="en-US" altLang="zh-CN" sz="1600"/>
              <a:t>brokerID</a:t>
            </a:r>
            <a:r>
              <a:rPr lang="zh-CN" altLang="en-US" sz="1600"/>
              <a:t>为</a:t>
            </a:r>
            <a:r>
              <a:rPr lang="en-US" altLang="zh-CN" sz="1600"/>
              <a:t>2 </a:t>
            </a:r>
            <a:r>
              <a:rPr lang="zh-CN" altLang="en-US" sz="1600"/>
              <a:t>和</a:t>
            </a:r>
            <a:r>
              <a:rPr lang="en-US" altLang="zh-CN" sz="1600"/>
              <a:t>brokerID</a:t>
            </a:r>
            <a:r>
              <a:rPr lang="zh-CN" altLang="en-US" sz="1600"/>
              <a:t>为</a:t>
            </a:r>
            <a:r>
              <a:rPr lang="en-US" altLang="zh-CN" sz="1600"/>
              <a:t>0 </a:t>
            </a:r>
            <a:r>
              <a:rPr lang="zh-CN" altLang="en-US" sz="1600"/>
              <a:t>的位置。</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面试题二十二：</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副本</a:t>
            </a:r>
            <a:r>
              <a:rPr lang="en-US" altLang="zh-CN" sz="2400" b="1" dirty="0">
                <a:solidFill>
                  <a:srgbClr val="002060"/>
                </a:solidFill>
                <a:latin typeface="微软雅黑" panose="020B0503020204020204" pitchFamily="34" charset="-122"/>
                <a:ea typeface="微软雅黑" panose="020B0503020204020204" pitchFamily="34" charset="-122"/>
              </a:rPr>
              <a:t>leader</a:t>
            </a:r>
            <a:r>
              <a:rPr lang="zh-CN" altLang="en-US" sz="2400" b="1" dirty="0">
                <a:solidFill>
                  <a:srgbClr val="002060"/>
                </a:solidFill>
                <a:latin typeface="微软雅黑" panose="020B0503020204020204" pitchFamily="34" charset="-122"/>
                <a:ea typeface="微软雅黑" panose="020B0503020204020204" pitchFamily="34" charset="-122"/>
              </a:rPr>
              <a:t>选举的机制是什么？如何平衡集群负载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00" name="图片 99"/>
          <p:cNvPicPr/>
          <p:nvPr>
            <p:custDataLst>
              <p:tags r:id="rId2"/>
            </p:custDataLst>
          </p:nvPr>
        </p:nvPicPr>
        <p:blipFill>
          <a:blip r:embed="rId3"/>
          <a:stretch>
            <a:fillRect/>
          </a:stretch>
        </p:blipFill>
        <p:spPr>
          <a:xfrm>
            <a:off x="806450" y="868045"/>
            <a:ext cx="10304780" cy="1842135"/>
          </a:xfrm>
          <a:prstGeom prst="rect">
            <a:avLst/>
          </a:prstGeom>
          <a:noFill/>
          <a:ln w="9525">
            <a:noFill/>
          </a:ln>
        </p:spPr>
      </p:pic>
      <p:sp>
        <p:nvSpPr>
          <p:cNvPr id="13" name="文本框 12"/>
          <p:cNvSpPr txBox="1"/>
          <p:nvPr/>
        </p:nvSpPr>
        <p:spPr>
          <a:xfrm>
            <a:off x="600075" y="2710180"/>
            <a:ext cx="11591290" cy="4276725"/>
          </a:xfrm>
          <a:prstGeom prst="rect">
            <a:avLst/>
          </a:prstGeom>
          <a:noFill/>
        </p:spPr>
        <p:txBody>
          <a:bodyPr wrap="square" rtlCol="0">
            <a:spAutoFit/>
          </a:bodyPr>
          <a:p>
            <a:r>
              <a:rPr lang="zh-CN" altLang="en-US" sz="1600"/>
              <a:t>第一次创建</a:t>
            </a:r>
            <a:r>
              <a:rPr lang="en-US" altLang="zh-CN" sz="1600"/>
              <a:t>kafka</a:t>
            </a:r>
            <a:r>
              <a:rPr lang="zh-CN" altLang="en-US" sz="1600"/>
              <a:t>的副本时，第一个</a:t>
            </a:r>
            <a:r>
              <a:rPr lang="en-US" altLang="zh-CN" sz="1600"/>
              <a:t>broker</a:t>
            </a:r>
            <a:r>
              <a:rPr lang="zh-CN" altLang="en-US" sz="1600"/>
              <a:t>节点，就是我们</a:t>
            </a:r>
            <a:r>
              <a:rPr lang="en-US" altLang="zh-CN" sz="1600"/>
              <a:t>leader</a:t>
            </a:r>
            <a:r>
              <a:rPr lang="zh-CN" altLang="en-US" sz="1600"/>
              <a:t>副本节点，每个分区都只有一个</a:t>
            </a:r>
            <a:r>
              <a:rPr lang="en-US" altLang="zh-CN" sz="1600"/>
              <a:t>leader</a:t>
            </a:r>
            <a:r>
              <a:rPr lang="zh-CN" altLang="en-US" sz="1600"/>
              <a:t>的副本节点，这个</a:t>
            </a:r>
            <a:r>
              <a:rPr lang="en-US" altLang="zh-CN" sz="1600"/>
              <a:t>leader</a:t>
            </a:r>
            <a:r>
              <a:rPr lang="zh-CN" altLang="en-US" sz="1600"/>
              <a:t>节点对外提供读写服务，其他节点为</a:t>
            </a:r>
            <a:r>
              <a:rPr lang="en-US" altLang="zh-CN" sz="1600"/>
              <a:t>follower</a:t>
            </a:r>
            <a:r>
              <a:rPr lang="zh-CN" altLang="en-US" sz="1600"/>
              <a:t>节点，用来做分区数据的备份，提升分区数据的可靠性。</a:t>
            </a:r>
            <a:endParaRPr lang="zh-CN" altLang="en-US" sz="1600"/>
          </a:p>
          <a:p>
            <a:r>
              <a:rPr lang="zh-CN" altLang="en-US" sz="1600"/>
              <a:t>那么，随着我们生产环境的运行，有的</a:t>
            </a:r>
            <a:r>
              <a:rPr lang="en-US" altLang="zh-CN" sz="1600"/>
              <a:t>broker</a:t>
            </a:r>
            <a:r>
              <a:rPr lang="zh-CN" altLang="en-US" sz="1600"/>
              <a:t>可能会发生一些未知异常导致下线，以我们上图中的</a:t>
            </a:r>
            <a:r>
              <a:rPr lang="en-US" altLang="zh-CN" sz="1600"/>
              <a:t> 1</a:t>
            </a:r>
            <a:r>
              <a:rPr lang="zh-CN" altLang="en-US" sz="1600"/>
              <a:t>分区为例，初始状态下，它的</a:t>
            </a:r>
            <a:r>
              <a:rPr lang="en-US" altLang="zh-CN" sz="1600"/>
              <a:t>leader</a:t>
            </a:r>
            <a:r>
              <a:rPr lang="zh-CN" altLang="en-US" sz="1600"/>
              <a:t>副本本来应该是</a:t>
            </a:r>
            <a:r>
              <a:rPr lang="en-US" altLang="zh-CN" sz="1600"/>
              <a:t> 2</a:t>
            </a:r>
            <a:r>
              <a:rPr lang="zh-CN" altLang="en-US" sz="1600"/>
              <a:t>，但是</a:t>
            </a:r>
            <a:r>
              <a:rPr lang="en-US" altLang="zh-CN" sz="1600"/>
              <a:t>2</a:t>
            </a:r>
            <a:r>
              <a:rPr lang="zh-CN" altLang="en-US" sz="1600"/>
              <a:t>发生了一次未知的异常下线，那么作为</a:t>
            </a:r>
            <a:r>
              <a:rPr lang="en-US" altLang="zh-CN" sz="1600"/>
              <a:t>leader</a:t>
            </a:r>
            <a:r>
              <a:rPr lang="zh-CN" altLang="en-US" sz="1600"/>
              <a:t>节点的下线，不能够影响该分区的正常读写操作，所以</a:t>
            </a:r>
            <a:r>
              <a:rPr lang="en-US" altLang="zh-CN" sz="1600"/>
              <a:t>kafka</a:t>
            </a:r>
            <a:r>
              <a:rPr lang="zh-CN" altLang="en-US" sz="1600"/>
              <a:t>会从我们优先副本列表中选择一个节点作为新的</a:t>
            </a:r>
            <a:r>
              <a:rPr lang="en-US" altLang="zh-CN" sz="1600"/>
              <a:t>leader</a:t>
            </a:r>
            <a:r>
              <a:rPr lang="zh-CN" altLang="en-US" sz="1600"/>
              <a:t>节点，新的</a:t>
            </a:r>
            <a:r>
              <a:rPr lang="en-US" altLang="zh-CN" sz="1600"/>
              <a:t>leader</a:t>
            </a:r>
            <a:r>
              <a:rPr lang="zh-CN" altLang="en-US" sz="1600"/>
              <a:t>节点就是</a:t>
            </a:r>
            <a:r>
              <a:rPr lang="en-US" altLang="zh-CN" sz="1600"/>
              <a:t>0</a:t>
            </a:r>
            <a:r>
              <a:rPr lang="zh-CN" altLang="en-US" sz="1600"/>
              <a:t>，因此，我们现在来看这个</a:t>
            </a:r>
            <a:r>
              <a:rPr lang="en-US" altLang="zh-CN" sz="1600"/>
              <a:t>1</a:t>
            </a:r>
            <a:r>
              <a:rPr lang="zh-CN" altLang="en-US" sz="1600"/>
              <a:t>分区的</a:t>
            </a:r>
            <a:r>
              <a:rPr lang="en-US" altLang="zh-CN" sz="1600"/>
              <a:t>leader</a:t>
            </a:r>
            <a:r>
              <a:rPr lang="zh-CN" altLang="en-US" sz="1600"/>
              <a:t>节点是选举之后的新</a:t>
            </a:r>
            <a:r>
              <a:rPr lang="en-US" altLang="zh-CN" sz="1600"/>
              <a:t>leader</a:t>
            </a:r>
            <a:r>
              <a:rPr lang="zh-CN" altLang="en-US" sz="1600"/>
              <a:t>。</a:t>
            </a:r>
            <a:br>
              <a:rPr lang="zh-CN" altLang="en-US" sz="1600"/>
            </a:br>
            <a:r>
              <a:rPr lang="en-US" altLang="zh-CN" sz="1600"/>
              <a:t>kafkaleader</a:t>
            </a:r>
            <a:r>
              <a:rPr lang="zh-CN" altLang="en-US" sz="1600"/>
              <a:t>副本的选举过程是这样的：首先</a:t>
            </a:r>
            <a:r>
              <a:rPr lang="en-US" altLang="zh-CN" sz="1600"/>
              <a:t>kafka</a:t>
            </a:r>
            <a:r>
              <a:rPr lang="zh-CN" altLang="en-US" sz="1600"/>
              <a:t>会有一个</a:t>
            </a:r>
            <a:r>
              <a:rPr lang="en-US" altLang="zh-CN" sz="1600"/>
              <a:t>AR </a:t>
            </a:r>
            <a:r>
              <a:rPr lang="zh-CN" altLang="en-US" sz="1600"/>
              <a:t>列表，</a:t>
            </a:r>
            <a:r>
              <a:rPr lang="en-US" altLang="zh-CN" sz="1600"/>
              <a:t>AR</a:t>
            </a:r>
            <a:r>
              <a:rPr lang="zh-CN" altLang="en-US" sz="1600"/>
              <a:t>列表代表当前分区的所有的副本列表；</a:t>
            </a:r>
            <a:r>
              <a:rPr lang="en-US" altLang="zh-CN" sz="1600"/>
              <a:t>AR</a:t>
            </a:r>
            <a:r>
              <a:rPr lang="zh-CN" altLang="en-US" sz="1600"/>
              <a:t>列表又包含了</a:t>
            </a:r>
            <a:r>
              <a:rPr lang="en-US" altLang="zh-CN" sz="1600"/>
              <a:t>ISR</a:t>
            </a:r>
            <a:r>
              <a:rPr lang="zh-CN" altLang="en-US" sz="1600"/>
              <a:t>列表，</a:t>
            </a:r>
            <a:r>
              <a:rPr lang="en-US" altLang="zh-CN" sz="1600"/>
              <a:t>ISR</a:t>
            </a:r>
            <a:r>
              <a:rPr lang="zh-CN" altLang="en-US" sz="1600"/>
              <a:t>列表是包含</a:t>
            </a:r>
            <a:r>
              <a:rPr lang="en-US" altLang="zh-CN" sz="1600"/>
              <a:t> leader</a:t>
            </a:r>
            <a:r>
              <a:rPr lang="zh-CN" altLang="en-US" sz="1600"/>
              <a:t>副本</a:t>
            </a:r>
            <a:r>
              <a:rPr lang="en-US" altLang="zh-CN" sz="1600"/>
              <a:t>+</a:t>
            </a:r>
            <a:r>
              <a:rPr lang="zh-CN" altLang="en-US" sz="1600"/>
              <a:t>与</a:t>
            </a:r>
            <a:r>
              <a:rPr lang="en-US" altLang="zh-CN" sz="1600"/>
              <a:t>leader</a:t>
            </a:r>
            <a:r>
              <a:rPr lang="zh-CN" altLang="en-US" sz="1600"/>
              <a:t>副本数据同步的分区副本所在的</a:t>
            </a:r>
            <a:r>
              <a:rPr lang="en-US" altLang="zh-CN" sz="1600"/>
              <a:t>broker</a:t>
            </a:r>
            <a:r>
              <a:rPr lang="zh-CN" altLang="en-US" sz="1600"/>
              <a:t>节点；还有一部分是</a:t>
            </a:r>
            <a:r>
              <a:rPr lang="en-US" altLang="zh-CN" sz="1600"/>
              <a:t>OSR</a:t>
            </a:r>
            <a:r>
              <a:rPr lang="zh-CN" altLang="en-US" sz="1600"/>
              <a:t>列表，</a:t>
            </a:r>
            <a:r>
              <a:rPr lang="en-US" altLang="zh-CN" sz="1600"/>
              <a:t>OSR</a:t>
            </a:r>
            <a:r>
              <a:rPr lang="zh-CN" altLang="en-US" sz="1600"/>
              <a:t>列表仅仅包含与</a:t>
            </a:r>
            <a:r>
              <a:rPr lang="en-US" altLang="zh-CN" sz="1600"/>
              <a:t> leader</a:t>
            </a:r>
            <a:r>
              <a:rPr lang="zh-CN" altLang="en-US" sz="1600"/>
              <a:t>副本不同步的</a:t>
            </a:r>
            <a:r>
              <a:rPr lang="en-US" altLang="zh-CN" sz="1600"/>
              <a:t> follower</a:t>
            </a:r>
            <a:r>
              <a:rPr lang="zh-CN" altLang="en-US" sz="1600"/>
              <a:t>副本所在的</a:t>
            </a:r>
            <a:r>
              <a:rPr lang="en-US" altLang="zh-CN" sz="1600"/>
              <a:t>broker</a:t>
            </a:r>
            <a:r>
              <a:rPr lang="zh-CN" altLang="en-US" sz="1600"/>
              <a:t>节点。一旦</a:t>
            </a:r>
            <a:r>
              <a:rPr lang="en-US" altLang="zh-CN" sz="1600"/>
              <a:t>leader</a:t>
            </a:r>
            <a:r>
              <a:rPr lang="zh-CN" altLang="en-US" sz="1600"/>
              <a:t>副本异常下线了，那么就从</a:t>
            </a:r>
            <a:r>
              <a:rPr lang="en-US" altLang="zh-CN" sz="1600"/>
              <a:t>ISR</a:t>
            </a:r>
            <a:r>
              <a:rPr lang="zh-CN" altLang="en-US" sz="1600"/>
              <a:t>列表中，选择第一个可用的节点作为</a:t>
            </a:r>
            <a:r>
              <a:rPr lang="en-US" altLang="zh-CN" sz="1600"/>
              <a:t>leader</a:t>
            </a:r>
            <a:r>
              <a:rPr lang="zh-CN" altLang="en-US" sz="1600"/>
              <a:t>副本节点。</a:t>
            </a:r>
            <a:endParaRPr lang="zh-CN" altLang="en-US" sz="1600"/>
          </a:p>
          <a:p>
            <a:r>
              <a:rPr lang="zh-CN" altLang="en-US" sz="1600"/>
              <a:t>对于</a:t>
            </a:r>
            <a:r>
              <a:rPr lang="en-US" altLang="zh-CN" sz="1600"/>
              <a:t>1</a:t>
            </a:r>
            <a:r>
              <a:rPr lang="zh-CN" altLang="en-US" sz="1600"/>
              <a:t>分区来说，初始情况下</a:t>
            </a:r>
            <a:r>
              <a:rPr lang="en-US" altLang="zh-CN" sz="1600"/>
              <a:t> leader</a:t>
            </a:r>
            <a:r>
              <a:rPr lang="zh-CN" altLang="en-US" sz="1600"/>
              <a:t>应该是</a:t>
            </a:r>
            <a:r>
              <a:rPr lang="en-US" altLang="zh-CN" sz="1600"/>
              <a:t> 2</a:t>
            </a:r>
            <a:r>
              <a:rPr lang="zh-CN" altLang="en-US" sz="1600"/>
              <a:t>，</a:t>
            </a:r>
            <a:r>
              <a:rPr lang="en-US" altLang="zh-CN" sz="1600"/>
              <a:t>replicas</a:t>
            </a:r>
            <a:r>
              <a:rPr lang="zh-CN" altLang="en-US" sz="1600"/>
              <a:t>应该是</a:t>
            </a:r>
            <a:r>
              <a:rPr lang="en-US" altLang="zh-CN" sz="1600"/>
              <a:t> 2 0 1</a:t>
            </a:r>
            <a:r>
              <a:rPr lang="zh-CN" altLang="en-US" sz="1600"/>
              <a:t>；</a:t>
            </a:r>
            <a:r>
              <a:rPr lang="en-US" altLang="zh-CN" sz="1600"/>
              <a:t> ISR</a:t>
            </a:r>
            <a:r>
              <a:rPr lang="zh-CN" altLang="en-US" sz="1600"/>
              <a:t>列表应该是</a:t>
            </a:r>
            <a:r>
              <a:rPr lang="en-US" altLang="zh-CN" sz="1600"/>
              <a:t> 2 0 1 ----</a:t>
            </a:r>
            <a:r>
              <a:rPr lang="zh-CN" altLang="en-US" sz="1600"/>
              <a:t>》</a:t>
            </a:r>
            <a:r>
              <a:rPr lang="en-US" altLang="zh-CN" sz="1600"/>
              <a:t> </a:t>
            </a:r>
            <a:r>
              <a:rPr lang="zh-CN" altLang="en-US" sz="1600"/>
              <a:t>突然</a:t>
            </a:r>
            <a:r>
              <a:rPr lang="en-US" altLang="zh-CN" sz="1600"/>
              <a:t>brokerid </a:t>
            </a:r>
            <a:r>
              <a:rPr lang="zh-CN" altLang="en-US" sz="1600"/>
              <a:t>为</a:t>
            </a:r>
            <a:r>
              <a:rPr lang="en-US" altLang="zh-CN" sz="1600"/>
              <a:t>2</a:t>
            </a:r>
            <a:r>
              <a:rPr lang="zh-CN" altLang="en-US" sz="1600"/>
              <a:t>的节点发生了下线</a:t>
            </a:r>
            <a:r>
              <a:rPr lang="en-US" altLang="zh-CN" sz="1600"/>
              <a:t> ----</a:t>
            </a:r>
            <a:r>
              <a:rPr lang="zh-CN" altLang="en-US" sz="1600"/>
              <a:t>》</a:t>
            </a:r>
            <a:r>
              <a:rPr lang="en-US" altLang="zh-CN" sz="1600"/>
              <a:t> </a:t>
            </a:r>
            <a:r>
              <a:rPr lang="zh-CN" altLang="en-US" sz="1600"/>
              <a:t>我们从</a:t>
            </a:r>
            <a:r>
              <a:rPr lang="en-US" altLang="zh-CN" sz="1600"/>
              <a:t> ISR</a:t>
            </a:r>
            <a:r>
              <a:rPr lang="zh-CN" altLang="en-US" sz="1600"/>
              <a:t>列表选择第一个节点作为新的</a:t>
            </a:r>
            <a:r>
              <a:rPr lang="en-US" altLang="zh-CN" sz="1600"/>
              <a:t>leader</a:t>
            </a:r>
            <a:r>
              <a:rPr lang="zh-CN" altLang="en-US" sz="1600"/>
              <a:t>节点，也就是提升</a:t>
            </a:r>
            <a:r>
              <a:rPr lang="en-US" altLang="zh-CN" sz="1600"/>
              <a:t>brokerid</a:t>
            </a:r>
            <a:r>
              <a:rPr lang="zh-CN" altLang="en-US" sz="1600"/>
              <a:t>为</a:t>
            </a:r>
            <a:r>
              <a:rPr lang="en-US" altLang="zh-CN" sz="1600"/>
              <a:t>0</a:t>
            </a:r>
            <a:r>
              <a:rPr lang="zh-CN" altLang="en-US" sz="1600"/>
              <a:t>的节点为当前分区</a:t>
            </a:r>
            <a:r>
              <a:rPr lang="en-US" altLang="zh-CN" sz="1600"/>
              <a:t>leader</a:t>
            </a:r>
            <a:r>
              <a:rPr lang="zh-CN" altLang="en-US" sz="1600"/>
              <a:t>副本所在节点</a:t>
            </a:r>
            <a:r>
              <a:rPr lang="en-US" altLang="zh-CN" sz="1600"/>
              <a:t> -----</a:t>
            </a:r>
            <a:r>
              <a:rPr lang="zh-CN" altLang="en-US" sz="1600"/>
              <a:t>》</a:t>
            </a:r>
            <a:r>
              <a:rPr lang="en-US" altLang="zh-CN" sz="1600"/>
              <a:t> </a:t>
            </a:r>
            <a:r>
              <a:rPr lang="zh-CN" altLang="en-US" sz="1600"/>
              <a:t>此时</a:t>
            </a:r>
            <a:r>
              <a:rPr lang="en-US" altLang="zh-CN" sz="1600"/>
              <a:t>ISR</a:t>
            </a:r>
            <a:r>
              <a:rPr lang="zh-CN" altLang="en-US" sz="1600"/>
              <a:t>列表为</a:t>
            </a:r>
            <a:r>
              <a:rPr lang="en-US" altLang="zh-CN" sz="1600"/>
              <a:t> 0 1</a:t>
            </a:r>
            <a:r>
              <a:rPr lang="zh-CN" altLang="en-US" sz="1600"/>
              <a:t>；</a:t>
            </a:r>
            <a:r>
              <a:rPr lang="en-US" altLang="zh-CN" sz="1600"/>
              <a:t> ----</a:t>
            </a:r>
            <a:r>
              <a:rPr lang="zh-CN" altLang="en-US" sz="1600"/>
              <a:t>》</a:t>
            </a:r>
            <a:r>
              <a:rPr lang="en-US" altLang="zh-CN" sz="1600"/>
              <a:t> </a:t>
            </a:r>
            <a:r>
              <a:rPr lang="zh-CN" altLang="en-US" sz="1600"/>
              <a:t>几分钟后</a:t>
            </a:r>
            <a:r>
              <a:rPr lang="en-US" altLang="zh-CN" sz="1600"/>
              <a:t> 2</a:t>
            </a:r>
            <a:r>
              <a:rPr lang="zh-CN" altLang="en-US" sz="1600"/>
              <a:t>节点上线了，并同步了新的首领节点</a:t>
            </a:r>
            <a:r>
              <a:rPr lang="en-US" altLang="zh-CN" sz="1600"/>
              <a:t>0</a:t>
            </a:r>
            <a:r>
              <a:rPr lang="zh-CN" altLang="en-US" sz="1600"/>
              <a:t>的数据，然后</a:t>
            </a:r>
            <a:r>
              <a:rPr lang="en-US" altLang="zh-CN" sz="1600"/>
              <a:t>ISR</a:t>
            </a:r>
            <a:r>
              <a:rPr lang="zh-CN" altLang="en-US" sz="1600"/>
              <a:t>更新为</a:t>
            </a:r>
            <a:r>
              <a:rPr lang="en-US" altLang="zh-CN" sz="1600"/>
              <a:t> 0 1 2.</a:t>
            </a:r>
            <a:endParaRPr lang="en-US" altLang="zh-CN" sz="1600"/>
          </a:p>
          <a:p>
            <a:endParaRPr lang="en-US" altLang="zh-CN" sz="1600"/>
          </a:p>
          <a:p>
            <a:r>
              <a:rPr lang="zh-CN" altLang="en-US" sz="1600"/>
              <a:t>线下也好，上线也好，只要能保证数据的可靠性就行。但是大家要考虑一个问题啊，</a:t>
            </a:r>
            <a:r>
              <a:rPr lang="en-US" altLang="zh-CN" sz="1600"/>
              <a:t>brokerid</a:t>
            </a:r>
            <a:r>
              <a:rPr lang="zh-CN" altLang="en-US" sz="1600"/>
              <a:t>为</a:t>
            </a:r>
            <a:r>
              <a:rPr lang="en-US" altLang="zh-CN" sz="1600"/>
              <a:t>0</a:t>
            </a:r>
            <a:r>
              <a:rPr lang="zh-CN" altLang="en-US" sz="1600"/>
              <a:t>的节点现在是</a:t>
            </a:r>
            <a:r>
              <a:rPr lang="en-US" altLang="zh-CN" sz="1600"/>
              <a:t>2</a:t>
            </a:r>
            <a:r>
              <a:rPr lang="zh-CN" altLang="en-US" sz="1600"/>
              <a:t>个分区的</a:t>
            </a:r>
            <a:r>
              <a:rPr lang="en-US" altLang="zh-CN" sz="1600"/>
              <a:t>leader</a:t>
            </a:r>
            <a:r>
              <a:rPr lang="zh-CN" altLang="en-US" sz="1600"/>
              <a:t>副本所在节点，这会导致我们的</a:t>
            </a:r>
            <a:r>
              <a:rPr lang="en-US" altLang="zh-CN" sz="1600"/>
              <a:t>broker 0 </a:t>
            </a:r>
            <a:r>
              <a:rPr lang="zh-CN" altLang="en-US" sz="1600"/>
              <a:t>负载严重，负载</a:t>
            </a:r>
            <a:r>
              <a:rPr lang="en-US" altLang="zh-CN" sz="1600"/>
              <a:t>2</a:t>
            </a:r>
            <a:r>
              <a:rPr lang="zh-CN" altLang="en-US" sz="1600"/>
              <a:t>个分区（</a:t>
            </a:r>
            <a:r>
              <a:rPr lang="en-US" altLang="zh-CN" sz="1600"/>
              <a:t>1</a:t>
            </a:r>
            <a:r>
              <a:rPr lang="zh-CN" altLang="en-US" sz="1600"/>
              <a:t>和</a:t>
            </a:r>
            <a:r>
              <a:rPr lang="en-US" altLang="zh-CN" sz="1600"/>
              <a:t>2</a:t>
            </a:r>
            <a:r>
              <a:rPr lang="zh-CN" altLang="en-US" sz="1600"/>
              <a:t>分区）的读写；而</a:t>
            </a:r>
            <a:r>
              <a:rPr lang="en-US" altLang="zh-CN" sz="1600"/>
              <a:t>broker2</a:t>
            </a:r>
            <a:r>
              <a:rPr lang="zh-CN" altLang="en-US" sz="1600"/>
              <a:t>节点没有任何负载；</a:t>
            </a:r>
            <a:r>
              <a:rPr lang="en-US" altLang="zh-CN" sz="1600"/>
              <a:t>broker1</a:t>
            </a:r>
            <a:r>
              <a:rPr lang="zh-CN" altLang="en-US" sz="1600"/>
              <a:t>节点有分区</a:t>
            </a:r>
            <a:r>
              <a:rPr lang="en-US" altLang="zh-CN" sz="1600"/>
              <a:t>0</a:t>
            </a:r>
            <a:r>
              <a:rPr lang="zh-CN" altLang="en-US" sz="1600"/>
              <a:t>的</a:t>
            </a:r>
            <a:r>
              <a:rPr lang="en-US" altLang="zh-CN" sz="1600"/>
              <a:t>leader</a:t>
            </a:r>
            <a:r>
              <a:rPr lang="zh-CN" altLang="en-US" sz="1600"/>
              <a:t>副本，有一个负载。这就导致了集群负载的不均衡（随着</a:t>
            </a:r>
            <a:r>
              <a:rPr lang="en-US" altLang="zh-CN" sz="1600"/>
              <a:t>prod</a:t>
            </a:r>
            <a:r>
              <a:rPr lang="zh-CN" altLang="en-US" sz="1600"/>
              <a:t>运行的一些下线上线导致的问题）。</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面试题二十二：</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副本</a:t>
            </a:r>
            <a:r>
              <a:rPr lang="en-US" altLang="zh-CN" sz="2400" b="1" dirty="0">
                <a:solidFill>
                  <a:srgbClr val="002060"/>
                </a:solidFill>
                <a:latin typeface="微软雅黑" panose="020B0503020204020204" pitchFamily="34" charset="-122"/>
                <a:ea typeface="微软雅黑" panose="020B0503020204020204" pitchFamily="34" charset="-122"/>
              </a:rPr>
              <a:t>leader</a:t>
            </a:r>
            <a:r>
              <a:rPr lang="zh-CN" altLang="en-US" sz="2400" b="1" dirty="0">
                <a:solidFill>
                  <a:srgbClr val="002060"/>
                </a:solidFill>
                <a:latin typeface="微软雅黑" panose="020B0503020204020204" pitchFamily="34" charset="-122"/>
                <a:ea typeface="微软雅黑" panose="020B0503020204020204" pitchFamily="34" charset="-122"/>
              </a:rPr>
              <a:t>选举的机制是什么？如何平衡集群负载</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94690" y="1074420"/>
            <a:ext cx="10965815" cy="645160"/>
          </a:xfrm>
          <a:prstGeom prst="rect">
            <a:avLst/>
          </a:prstGeom>
          <a:noFill/>
        </p:spPr>
        <p:txBody>
          <a:bodyPr wrap="square" rtlCol="0">
            <a:spAutoFit/>
          </a:bodyPr>
          <a:p>
            <a:r>
              <a:rPr lang="zh-CN" altLang="en-US"/>
              <a:t>通过kafka-perferred-replica-election.sh脚本配合path-to-json-file参数来对主题topic-partitions执行优先副本的选举操作</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520700" y="1719580"/>
            <a:ext cx="4163695" cy="386397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188585" y="1960880"/>
            <a:ext cx="6931660" cy="1468120"/>
          </a:xfrm>
          <a:prstGeom prst="rect">
            <a:avLst/>
          </a:prstGeom>
        </p:spPr>
      </p:pic>
      <p:sp>
        <p:nvSpPr>
          <p:cNvPr id="11" name="文本框 10"/>
          <p:cNvSpPr txBox="1"/>
          <p:nvPr/>
        </p:nvSpPr>
        <p:spPr>
          <a:xfrm>
            <a:off x="1447800" y="5070475"/>
            <a:ext cx="4064000" cy="368300"/>
          </a:xfrm>
          <a:prstGeom prst="rect">
            <a:avLst/>
          </a:prstGeom>
          <a:noFill/>
        </p:spPr>
        <p:txBody>
          <a:bodyPr wrap="square" rtlCol="0">
            <a:spAutoFit/>
          </a:bodyPr>
          <a:p>
            <a:r>
              <a:rPr lang="en-US" altLang="zh-CN" b="1"/>
              <a:t>election.json</a:t>
            </a:r>
            <a:endParaRPr lang="zh-CN" altLang="en-US" b="1"/>
          </a:p>
        </p:txBody>
      </p:sp>
      <p:sp>
        <p:nvSpPr>
          <p:cNvPr id="12" name="文本框 11"/>
          <p:cNvSpPr txBox="1"/>
          <p:nvPr/>
        </p:nvSpPr>
        <p:spPr>
          <a:xfrm>
            <a:off x="620395" y="5700395"/>
            <a:ext cx="11267440" cy="1198880"/>
          </a:xfrm>
          <a:prstGeom prst="rect">
            <a:avLst/>
          </a:prstGeom>
          <a:noFill/>
        </p:spPr>
        <p:txBody>
          <a:bodyPr wrap="square" rtlCol="0">
            <a:spAutoFit/>
          </a:bodyPr>
          <a:p>
            <a:r>
              <a:rPr lang="zh-CN" altLang="en-US"/>
              <a:t>第一步创建一个</a:t>
            </a:r>
            <a:r>
              <a:rPr lang="en-US" altLang="zh-CN"/>
              <a:t>json</a:t>
            </a:r>
            <a:r>
              <a:rPr lang="zh-CN" altLang="en-US"/>
              <a:t>文件如上图</a:t>
            </a:r>
            <a:r>
              <a:rPr lang="en-US" altLang="zh-CN"/>
              <a:t> election.json</a:t>
            </a:r>
            <a:r>
              <a:rPr lang="zh-CN" altLang="en-US"/>
              <a:t>文件所示；</a:t>
            </a:r>
            <a:r>
              <a:rPr lang="en-US" altLang="zh-CN"/>
              <a:t> </a:t>
            </a:r>
            <a:r>
              <a:rPr lang="zh-CN" altLang="en-US"/>
              <a:t>第二步：执行</a:t>
            </a:r>
            <a:r>
              <a:rPr lang="zh-CN" altLang="en-US">
                <a:sym typeface="+mn-ea"/>
              </a:rPr>
              <a:t>kafka-perferred-replica-election.sh，并通过path-to-json-file引入</a:t>
            </a:r>
            <a:r>
              <a:rPr lang="en-US" altLang="zh-CN">
                <a:sym typeface="+mn-ea"/>
              </a:rPr>
              <a:t> </a:t>
            </a:r>
            <a:r>
              <a:rPr lang="en-US" altLang="zh-CN" b="1">
                <a:sym typeface="+mn-ea"/>
              </a:rPr>
              <a:t>election.json</a:t>
            </a:r>
            <a:r>
              <a:rPr lang="zh-CN" altLang="en-US" b="1">
                <a:sym typeface="+mn-ea"/>
              </a:rPr>
              <a:t>。</a:t>
            </a:r>
            <a:r>
              <a:rPr lang="zh-CN" altLang="en-US" b="1">
                <a:sym typeface="+mn-ea"/>
              </a:rPr>
              <a:t>（这是最好的方式）</a:t>
            </a:r>
            <a:endParaRPr lang="zh-CN" altLang="en-US" b="1">
              <a:sym typeface="+mn-ea"/>
            </a:endParaRPr>
          </a:p>
          <a:p>
            <a:r>
              <a:rPr lang="zh-CN" altLang="en-US" b="1">
                <a:solidFill>
                  <a:srgbClr val="FF0000"/>
                </a:solidFill>
                <a:sym typeface="+mn-ea"/>
              </a:rPr>
              <a:t>注意：生产上执行</a:t>
            </a:r>
            <a:r>
              <a:rPr lang="en-US" altLang="zh-CN" b="1">
                <a:solidFill>
                  <a:srgbClr val="FF0000"/>
                </a:solidFill>
                <a:sym typeface="+mn-ea"/>
              </a:rPr>
              <a:t>leader</a:t>
            </a:r>
            <a:r>
              <a:rPr lang="zh-CN" altLang="en-US" b="1">
                <a:solidFill>
                  <a:srgbClr val="FF0000"/>
                </a:solidFill>
                <a:sym typeface="+mn-ea"/>
              </a:rPr>
              <a:t>副本重新平衡是，要尽量选择业务不繁忙的时候；一定要分主题进行操作，不要一次性将所有的</a:t>
            </a:r>
            <a:r>
              <a:rPr lang="en-US" altLang="zh-CN" b="1">
                <a:solidFill>
                  <a:srgbClr val="FF0000"/>
                </a:solidFill>
                <a:sym typeface="+mn-ea"/>
              </a:rPr>
              <a:t>kafka</a:t>
            </a:r>
            <a:r>
              <a:rPr lang="zh-CN" altLang="en-US" b="1">
                <a:solidFill>
                  <a:srgbClr val="FF0000"/>
                </a:solidFill>
                <a:sym typeface="+mn-ea"/>
              </a:rPr>
              <a:t>主题进行副本的重新平衡。</a:t>
            </a:r>
            <a:r>
              <a:rPr lang="en-US" altLang="zh-CN" b="1">
                <a:solidFill>
                  <a:srgbClr val="FF0000"/>
                </a:solidFill>
                <a:sym typeface="+mn-ea"/>
              </a:rPr>
              <a:t>elelction.json</a:t>
            </a:r>
            <a:r>
              <a:rPr lang="zh-CN" altLang="en-US" b="1">
                <a:solidFill>
                  <a:srgbClr val="FF0000"/>
                </a:solidFill>
                <a:sym typeface="+mn-ea"/>
              </a:rPr>
              <a:t>仅对</a:t>
            </a:r>
            <a:r>
              <a:rPr lang="en-US" altLang="zh-CN" b="1">
                <a:solidFill>
                  <a:srgbClr val="FF0000"/>
                </a:solidFill>
                <a:sym typeface="+mn-ea"/>
              </a:rPr>
              <a:t> topic topic-partitions</a:t>
            </a:r>
            <a:r>
              <a:rPr lang="zh-CN" altLang="en-US" b="1">
                <a:solidFill>
                  <a:srgbClr val="FF0000"/>
                </a:solidFill>
                <a:sym typeface="+mn-ea"/>
              </a:rPr>
              <a:t>进行了副本的重新平衡。</a:t>
            </a:r>
            <a:endParaRPr lang="zh-CN" altLang="en-US"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面试题二十三：分区副本迁移的方式和原理有了解吗？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2"/>
            </p:custDataLst>
          </p:nvPr>
        </p:nvPicPr>
        <p:blipFill>
          <a:blip r:embed="rId3"/>
          <a:stretch>
            <a:fillRect/>
          </a:stretch>
        </p:blipFill>
        <p:spPr>
          <a:xfrm>
            <a:off x="935355" y="920750"/>
            <a:ext cx="9202420" cy="2128520"/>
          </a:xfrm>
          <a:prstGeom prst="rect">
            <a:avLst/>
          </a:prstGeom>
        </p:spPr>
      </p:pic>
      <p:sp>
        <p:nvSpPr>
          <p:cNvPr id="13" name="文本框 12"/>
          <p:cNvSpPr txBox="1"/>
          <p:nvPr/>
        </p:nvSpPr>
        <p:spPr>
          <a:xfrm>
            <a:off x="704215" y="3183890"/>
            <a:ext cx="11331575" cy="2306955"/>
          </a:xfrm>
          <a:prstGeom prst="rect">
            <a:avLst/>
          </a:prstGeom>
          <a:noFill/>
        </p:spPr>
        <p:txBody>
          <a:bodyPr wrap="square" rtlCol="0">
            <a:spAutoFit/>
          </a:bodyPr>
          <a:p>
            <a:r>
              <a:rPr lang="zh-CN" altLang="en-US" sz="1600"/>
              <a:t>比如说，如上图所示，我们的主题</a:t>
            </a:r>
            <a:r>
              <a:rPr lang="en-US" altLang="zh-CN" sz="1600"/>
              <a:t>topic-reassign</a:t>
            </a:r>
            <a:r>
              <a:rPr lang="zh-CN" altLang="en-US" sz="1600"/>
              <a:t>有</a:t>
            </a:r>
            <a:r>
              <a:rPr lang="en-US" altLang="zh-CN" sz="1600"/>
              <a:t>4</a:t>
            </a:r>
            <a:r>
              <a:rPr lang="zh-CN" altLang="en-US" sz="1600"/>
              <a:t>个分区和</a:t>
            </a:r>
            <a:r>
              <a:rPr lang="en-US" altLang="zh-CN" sz="1600"/>
              <a:t>2</a:t>
            </a:r>
            <a:r>
              <a:rPr lang="zh-CN" altLang="en-US" sz="1600"/>
              <a:t>个副本，从图中可以看出，我们有</a:t>
            </a:r>
            <a:r>
              <a:rPr lang="en-US" altLang="zh-CN" sz="1600"/>
              <a:t>3</a:t>
            </a:r>
            <a:r>
              <a:rPr lang="zh-CN" altLang="en-US" sz="1600"/>
              <a:t>个</a:t>
            </a:r>
            <a:r>
              <a:rPr lang="en-US" altLang="zh-CN" sz="1600"/>
              <a:t>broker</a:t>
            </a:r>
            <a:r>
              <a:rPr lang="zh-CN" altLang="en-US" sz="1600"/>
              <a:t>节点，</a:t>
            </a:r>
            <a:r>
              <a:rPr lang="en-US" altLang="zh-CN" sz="1600"/>
              <a:t>brokerid</a:t>
            </a:r>
            <a:r>
              <a:rPr lang="zh-CN" altLang="en-US" sz="1600"/>
              <a:t>分别为</a:t>
            </a:r>
            <a:r>
              <a:rPr lang="en-US" altLang="zh-CN" sz="1600"/>
              <a:t>0 1 2. </a:t>
            </a:r>
            <a:r>
              <a:rPr lang="zh-CN" altLang="en-US" sz="1600"/>
              <a:t>我们说过，</a:t>
            </a:r>
            <a:r>
              <a:rPr lang="en-US" altLang="zh-CN" sz="1600"/>
              <a:t>broker</a:t>
            </a:r>
            <a:r>
              <a:rPr lang="zh-CN" altLang="en-US" sz="1600"/>
              <a:t>就是一个</a:t>
            </a:r>
            <a:r>
              <a:rPr lang="en-US" altLang="zh-CN" sz="1600"/>
              <a:t>kafka</a:t>
            </a:r>
            <a:r>
              <a:rPr lang="zh-CN" altLang="en-US" sz="1600"/>
              <a:t>服务，如果我们想要将</a:t>
            </a:r>
            <a:r>
              <a:rPr lang="en-US" altLang="zh-CN" sz="1600"/>
              <a:t>broker 1 </a:t>
            </a:r>
            <a:r>
              <a:rPr lang="zh-CN" altLang="en-US" sz="1600"/>
              <a:t>这台服务器进行有计划的下线（很多企业有时候，会进行服务器资源的调整，将富裕的资源进行下线回收），我们就需要考虑，</a:t>
            </a:r>
            <a:r>
              <a:rPr lang="en-US" altLang="zh-CN" sz="1600"/>
              <a:t>broker1</a:t>
            </a:r>
            <a:r>
              <a:rPr lang="zh-CN" altLang="en-US" sz="1600"/>
              <a:t>这个节点上有分区副本，</a:t>
            </a:r>
            <a:r>
              <a:rPr lang="en-US" altLang="zh-CN" sz="1600"/>
              <a:t>broker1</a:t>
            </a:r>
            <a:r>
              <a:rPr lang="zh-CN" altLang="en-US" sz="1600"/>
              <a:t>下线不能影响分区副本啊，我们通过观察，</a:t>
            </a:r>
            <a:r>
              <a:rPr lang="en-US" altLang="zh-CN" sz="1600"/>
              <a:t>broker1</a:t>
            </a:r>
            <a:r>
              <a:rPr lang="zh-CN" altLang="en-US" sz="1600"/>
              <a:t>中有分区</a:t>
            </a:r>
            <a:r>
              <a:rPr lang="en-US" altLang="zh-CN" sz="1600"/>
              <a:t>1</a:t>
            </a:r>
            <a:r>
              <a:rPr lang="zh-CN" altLang="en-US" sz="1600"/>
              <a:t>，分区</a:t>
            </a:r>
            <a:r>
              <a:rPr lang="en-US" altLang="zh-CN" sz="1600"/>
              <a:t>2</a:t>
            </a:r>
            <a:r>
              <a:rPr lang="zh-CN" altLang="en-US" sz="1600"/>
              <a:t>和分区</a:t>
            </a:r>
            <a:r>
              <a:rPr lang="en-US" altLang="zh-CN" sz="1600"/>
              <a:t>3</a:t>
            </a:r>
            <a:r>
              <a:rPr lang="zh-CN" altLang="en-US" sz="1600"/>
              <a:t>的副本。这时候，如果我们想要下线</a:t>
            </a:r>
            <a:r>
              <a:rPr lang="en-US" altLang="zh-CN" sz="1600"/>
              <a:t>broker1</a:t>
            </a:r>
            <a:r>
              <a:rPr lang="zh-CN" altLang="en-US" sz="1600"/>
              <a:t>，就需要将</a:t>
            </a:r>
            <a:r>
              <a:rPr lang="en-US" altLang="zh-CN" sz="1600"/>
              <a:t>broker1</a:t>
            </a:r>
            <a:r>
              <a:rPr lang="zh-CN" altLang="en-US" sz="1600"/>
              <a:t>中的分区副本进行迁移。</a:t>
            </a:r>
            <a:endParaRPr lang="zh-CN" altLang="en-US" sz="1600"/>
          </a:p>
          <a:p>
            <a:endParaRPr lang="zh-CN" altLang="en-US" sz="1600"/>
          </a:p>
          <a:p>
            <a:r>
              <a:rPr lang="zh-CN" altLang="en-US" sz="1600"/>
              <a:t>迁移方式比较简单，都是通过</a:t>
            </a:r>
            <a:r>
              <a:rPr lang="en-US" altLang="zh-CN" sz="1600"/>
              <a:t>json</a:t>
            </a:r>
            <a:r>
              <a:rPr lang="zh-CN" altLang="en-US" sz="1600"/>
              <a:t>文件和命令的形式进行迁移的，一共分为</a:t>
            </a:r>
            <a:r>
              <a:rPr lang="en-US" altLang="zh-CN" sz="1600"/>
              <a:t>3</a:t>
            </a:r>
            <a:r>
              <a:rPr lang="zh-CN" altLang="en-US" sz="1600"/>
              <a:t>个步骤：</a:t>
            </a:r>
            <a:endParaRPr lang="zh-CN" altLang="en-US" sz="1600"/>
          </a:p>
          <a:p>
            <a:r>
              <a:rPr lang="zh-CN" altLang="en-US" sz="1600"/>
              <a:t>第</a:t>
            </a:r>
            <a:r>
              <a:rPr lang="en-US" altLang="zh-CN" sz="1600"/>
              <a:t>1</a:t>
            </a:r>
            <a:r>
              <a:rPr lang="zh-CN" altLang="en-US" sz="1600"/>
              <a:t>个步骤：创建一个</a:t>
            </a:r>
            <a:r>
              <a:rPr lang="en-US" altLang="zh-CN" sz="1600"/>
              <a:t>json</a:t>
            </a:r>
            <a:r>
              <a:rPr lang="zh-CN" altLang="en-US" sz="1600"/>
              <a:t>文件，指定本影响的主题（由于</a:t>
            </a:r>
            <a:r>
              <a:rPr lang="en-US" altLang="zh-CN" sz="1600"/>
              <a:t>broker1</a:t>
            </a:r>
            <a:r>
              <a:rPr lang="zh-CN" altLang="en-US" sz="1600"/>
              <a:t>下线所影响的分区副本所在的主题）这个</a:t>
            </a:r>
            <a:r>
              <a:rPr lang="en-US" altLang="zh-CN" sz="1600"/>
              <a:t>json</a:t>
            </a:r>
            <a:r>
              <a:rPr lang="zh-CN" altLang="en-US" sz="1600"/>
              <a:t>文件可以同时存放多个</a:t>
            </a:r>
            <a:r>
              <a:rPr lang="en-US" altLang="zh-CN" sz="1600"/>
              <a:t> topic</a:t>
            </a:r>
            <a:endParaRPr lang="en-US" altLang="zh-CN" sz="1600"/>
          </a:p>
        </p:txBody>
      </p:sp>
      <p:pic>
        <p:nvPicPr>
          <p:cNvPr id="15" name="图片 14"/>
          <p:cNvPicPr>
            <a:picLocks noChangeAspect="1"/>
          </p:cNvPicPr>
          <p:nvPr>
            <p:custDataLst>
              <p:tags r:id="rId4"/>
            </p:custDataLst>
          </p:nvPr>
        </p:nvPicPr>
        <p:blipFill>
          <a:blip r:embed="rId5"/>
          <a:stretch>
            <a:fillRect/>
          </a:stretch>
        </p:blipFill>
        <p:spPr>
          <a:xfrm>
            <a:off x="5433060" y="5245100"/>
            <a:ext cx="3260090" cy="1539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面试题二十三：分区副本迁移的方式和原理有了解吗？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1190" y="971550"/>
            <a:ext cx="10757535" cy="829945"/>
          </a:xfrm>
          <a:prstGeom prst="rect">
            <a:avLst/>
          </a:prstGeom>
          <a:noFill/>
        </p:spPr>
        <p:txBody>
          <a:bodyPr wrap="square" rtlCol="0">
            <a:spAutoFit/>
          </a:bodyPr>
          <a:p>
            <a:r>
              <a:rPr lang="zh-CN" altLang="en-US" sz="1600"/>
              <a:t>第</a:t>
            </a:r>
            <a:r>
              <a:rPr lang="en-US" altLang="zh-CN" sz="1600"/>
              <a:t>2</a:t>
            </a:r>
            <a:r>
              <a:rPr lang="zh-CN" altLang="en-US" sz="1600"/>
              <a:t>个步骤，通过</a:t>
            </a:r>
            <a:r>
              <a:rPr lang="en-US" altLang="zh-CN" sz="1600"/>
              <a:t> kafka-reassign-partitions.sh</a:t>
            </a:r>
            <a:r>
              <a:rPr lang="zh-CN" altLang="en-US" sz="1600"/>
              <a:t>命令，配合</a:t>
            </a:r>
            <a:r>
              <a:rPr lang="en-US" altLang="zh-CN" sz="1600"/>
              <a:t> generate</a:t>
            </a:r>
            <a:r>
              <a:rPr lang="zh-CN" altLang="en-US" sz="1600"/>
              <a:t>参数和</a:t>
            </a:r>
            <a:r>
              <a:rPr lang="en-US" altLang="zh-CN" sz="1600"/>
              <a:t>topics-to-move-json-file</a:t>
            </a:r>
            <a:r>
              <a:rPr lang="zh-CN" altLang="en-US" sz="1600"/>
              <a:t>参数引入我们</a:t>
            </a:r>
            <a:r>
              <a:rPr lang="en-US" altLang="zh-CN" sz="1600"/>
              <a:t>json</a:t>
            </a:r>
            <a:r>
              <a:rPr lang="zh-CN" altLang="en-US" sz="1600"/>
              <a:t>文件（文件名称自己指定），并且一定要配合</a:t>
            </a:r>
            <a:r>
              <a:rPr lang="en-US" altLang="zh-CN" sz="1600"/>
              <a:t> broker-list</a:t>
            </a:r>
            <a:r>
              <a:rPr lang="zh-CN" altLang="en-US" sz="1600"/>
              <a:t>参数指定</a:t>
            </a:r>
            <a:r>
              <a:rPr lang="en-US" altLang="zh-CN" sz="1600"/>
              <a:t> </a:t>
            </a:r>
            <a:r>
              <a:rPr lang="zh-CN" altLang="en-US" sz="1600"/>
              <a:t>剩余的</a:t>
            </a:r>
            <a:r>
              <a:rPr lang="en-US" altLang="zh-CN" sz="1600"/>
              <a:t> brokerID. </a:t>
            </a:r>
            <a:r>
              <a:rPr lang="zh-CN" altLang="en-US" sz="1600"/>
              <a:t>告诉这个当前受影响的分区，你可以使用</a:t>
            </a:r>
            <a:r>
              <a:rPr lang="en-US" altLang="zh-CN" sz="1600">
                <a:sym typeface="+mn-ea"/>
              </a:rPr>
              <a:t> broker-list</a:t>
            </a:r>
            <a:r>
              <a:rPr lang="zh-CN" altLang="en-US" sz="1600">
                <a:sym typeface="+mn-ea"/>
              </a:rPr>
              <a:t>参数指定的</a:t>
            </a:r>
            <a:r>
              <a:rPr lang="en-US" altLang="zh-CN" sz="1600">
                <a:sym typeface="+mn-ea"/>
              </a:rPr>
              <a:t>broker</a:t>
            </a:r>
            <a:r>
              <a:rPr lang="zh-CN" altLang="en-US" sz="1600">
                <a:sym typeface="+mn-ea"/>
              </a:rPr>
              <a:t>。（</a:t>
            </a:r>
            <a:r>
              <a:rPr lang="zh-CN" altLang="en-US" sz="1600" b="1">
                <a:solidFill>
                  <a:srgbClr val="FF0000"/>
                </a:solidFill>
                <a:sym typeface="+mn-ea"/>
              </a:rPr>
              <a:t>这一步的作用是，告诉主题活跃的</a:t>
            </a:r>
            <a:r>
              <a:rPr lang="en-US" altLang="zh-CN" sz="1600" b="1">
                <a:solidFill>
                  <a:srgbClr val="FF0000"/>
                </a:solidFill>
                <a:sym typeface="+mn-ea"/>
              </a:rPr>
              <a:t>broker</a:t>
            </a:r>
            <a:r>
              <a:rPr lang="zh-CN" altLang="en-US" sz="1600" b="1">
                <a:solidFill>
                  <a:srgbClr val="FF0000"/>
                </a:solidFill>
                <a:sym typeface="+mn-ea"/>
              </a:rPr>
              <a:t>并生成分区副本迁移的方案</a:t>
            </a:r>
            <a:r>
              <a:rPr lang="en-US" altLang="zh-CN" sz="1600" b="1">
                <a:solidFill>
                  <a:srgbClr val="FF0000"/>
                </a:solidFill>
                <a:sym typeface="+mn-ea"/>
              </a:rPr>
              <a:t>--</a:t>
            </a:r>
            <a:r>
              <a:rPr lang="zh-CN" altLang="en-US" sz="1600" b="1">
                <a:solidFill>
                  <a:srgbClr val="FF0000"/>
                </a:solidFill>
                <a:sym typeface="+mn-ea"/>
              </a:rPr>
              <a:t>红色框里的方案</a:t>
            </a:r>
            <a:r>
              <a:rPr lang="zh-CN" altLang="en-US" sz="1600">
                <a:sym typeface="+mn-ea"/>
              </a:rPr>
              <a:t>）</a:t>
            </a:r>
            <a:endParaRPr lang="zh-CN" altLang="en-US" sz="1600">
              <a:sym typeface="+mn-ea"/>
            </a:endParaRPr>
          </a:p>
        </p:txBody>
      </p:sp>
      <p:graphicFrame>
        <p:nvGraphicFramePr>
          <p:cNvPr id="7" name="对象 6"/>
          <p:cNvGraphicFramePr/>
          <p:nvPr>
            <p:custDataLst>
              <p:tags r:id="rId2"/>
            </p:custDataLst>
          </p:nvPr>
        </p:nvGraphicFramePr>
        <p:xfrm>
          <a:off x="594995" y="1893570"/>
          <a:ext cx="10793730" cy="4274185"/>
        </p:xfrm>
        <a:graphic>
          <a:graphicData uri="http://schemas.openxmlformats.org/presentationml/2006/ole">
            <mc:AlternateContent xmlns:mc="http://schemas.openxmlformats.org/markup-compatibility/2006">
              <mc:Choice xmlns:v="urn:schemas-microsoft-com:vml" Requires="v">
                <p:oleObj spid="_x0000_s9" name="" r:id="rId3" imgW="6499860" imgH="3497580" progId="Paint.Picture">
                  <p:embed/>
                </p:oleObj>
              </mc:Choice>
              <mc:Fallback>
                <p:oleObj name="" r:id="rId3" imgW="6499860" imgH="3497580" progId="Paint.Picture">
                  <p:embed/>
                  <p:pic>
                    <p:nvPicPr>
                      <p:cNvPr id="0" name="图片 8"/>
                      <p:cNvPicPr/>
                      <p:nvPr/>
                    </p:nvPicPr>
                    <p:blipFill>
                      <a:blip r:embed="rId4"/>
                      <a:stretch>
                        <a:fillRect/>
                      </a:stretch>
                    </p:blipFill>
                    <p:spPr>
                      <a:xfrm>
                        <a:off x="594995" y="1893570"/>
                        <a:ext cx="10793730" cy="4274185"/>
                      </a:xfrm>
                      <a:prstGeom prst="rect">
                        <a:avLst/>
                      </a:prstGeom>
                    </p:spPr>
                  </p:pic>
                </p:oleObj>
              </mc:Fallback>
            </mc:AlternateContent>
          </a:graphicData>
        </a:graphic>
      </p:graphicFrame>
      <p:sp>
        <p:nvSpPr>
          <p:cNvPr id="11" name="文本框 10"/>
          <p:cNvSpPr txBox="1"/>
          <p:nvPr/>
        </p:nvSpPr>
        <p:spPr>
          <a:xfrm>
            <a:off x="631190" y="6167755"/>
            <a:ext cx="11122660" cy="645160"/>
          </a:xfrm>
          <a:prstGeom prst="rect">
            <a:avLst/>
          </a:prstGeom>
          <a:noFill/>
        </p:spPr>
        <p:txBody>
          <a:bodyPr wrap="square" rtlCol="0">
            <a:spAutoFit/>
          </a:bodyPr>
          <a:p>
            <a:r>
              <a:rPr lang="zh-CN" altLang="en-US" b="1">
                <a:solidFill>
                  <a:srgbClr val="FF0000"/>
                </a:solidFill>
              </a:rPr>
              <a:t>请一定要将我们上图中红色框标记的内容复制出来，将其放置到一个新的</a:t>
            </a:r>
            <a:r>
              <a:rPr lang="en-US" altLang="zh-CN" b="1">
                <a:solidFill>
                  <a:srgbClr val="FF0000"/>
                </a:solidFill>
              </a:rPr>
              <a:t>json</a:t>
            </a:r>
            <a:r>
              <a:rPr lang="zh-CN" altLang="en-US" b="1">
                <a:solidFill>
                  <a:srgbClr val="FF0000"/>
                </a:solidFill>
              </a:rPr>
              <a:t>文件中。</a:t>
            </a:r>
            <a:r>
              <a:rPr lang="en-US" altLang="zh-CN" b="1">
                <a:solidFill>
                  <a:srgbClr val="FF0000"/>
                </a:solidFill>
              </a:rPr>
              <a:t> </a:t>
            </a:r>
            <a:r>
              <a:rPr lang="zh-CN" altLang="en-US" b="1">
                <a:solidFill>
                  <a:srgbClr val="FF0000"/>
                </a:solidFill>
              </a:rPr>
              <a:t>为后续的真正的副本迁移动作做准备。</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的安装与启动</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36905" y="1013460"/>
            <a:ext cx="11264900" cy="5557520"/>
          </a:xfrm>
          <a:prstGeom prst="rect">
            <a:avLst/>
          </a:prstGeom>
          <a:noFill/>
        </p:spPr>
        <p:txBody>
          <a:bodyPr wrap="square" rtlCol="0">
            <a:noAutofit/>
          </a:bodyPr>
          <a:p>
            <a:r>
              <a:rPr lang="en-US" altLang="zh-CN"/>
              <a:t>1 . </a:t>
            </a:r>
            <a:r>
              <a:rPr lang="zh-CN" altLang="en-US"/>
              <a:t>下载安装包并解压</a:t>
            </a:r>
            <a:endParaRPr lang="zh-CN" altLang="en-US"/>
          </a:p>
          <a:p>
            <a:r>
              <a:rPr lang="en-US" altLang="zh-CN"/>
              <a:t>2. </a:t>
            </a:r>
            <a:r>
              <a:rPr lang="zh-CN" altLang="en-US"/>
              <a:t>修改server.properties</a:t>
            </a:r>
            <a:r>
              <a:rPr lang="en-US" altLang="zh-CN"/>
              <a:t> </a:t>
            </a:r>
            <a:r>
              <a:rPr lang="zh-CN" altLang="en-US"/>
              <a:t>的log.dirs和zookeeper.properties的dataDir</a:t>
            </a:r>
            <a:endParaRPr lang="zh-CN" altLang="en-US"/>
          </a:p>
          <a:p>
            <a:r>
              <a:rPr lang="en-US" altLang="zh-CN"/>
              <a:t>3. </a:t>
            </a:r>
            <a:r>
              <a:rPr lang="zh-CN" altLang="en-US"/>
              <a:t>启动</a:t>
            </a:r>
            <a:r>
              <a:rPr lang="en-US" altLang="zh-CN"/>
              <a:t>zookeeper </a:t>
            </a:r>
            <a:r>
              <a:rPr lang="zh-CN" altLang="en-US"/>
              <a:t>：bin\windows\zookeeper-server-start.bat config\zookeeper.properties</a:t>
            </a:r>
            <a:endParaRPr lang="zh-CN" altLang="en-US"/>
          </a:p>
          <a:p>
            <a:r>
              <a:rPr lang="en-US" altLang="zh-CN"/>
              <a:t>4. </a:t>
            </a:r>
            <a:r>
              <a:rPr lang="zh-CN" altLang="en-US"/>
              <a:t>启动</a:t>
            </a:r>
            <a:r>
              <a:rPr lang="en-US" altLang="zh-CN"/>
              <a:t>kafka</a:t>
            </a:r>
            <a:r>
              <a:rPr lang="zh-CN" altLang="en-US"/>
              <a:t>：bin\windows\kafka-server-start.bat config\server.properties</a:t>
            </a:r>
            <a:endParaRPr lang="zh-CN" altLang="en-US"/>
          </a:p>
          <a:p>
            <a:r>
              <a:rPr lang="en-US" altLang="zh-CN"/>
              <a:t>=================================================================================</a:t>
            </a:r>
            <a:endParaRPr lang="zh-CN" altLang="en-US"/>
          </a:p>
          <a:p>
            <a:r>
              <a:rPr lang="en-US" altLang="zh-CN"/>
              <a:t>5  </a:t>
            </a:r>
            <a:r>
              <a:rPr lang="zh-CN" altLang="en-US"/>
              <a:t>创建</a:t>
            </a:r>
            <a:r>
              <a:rPr lang="en-US" altLang="zh-CN"/>
              <a:t>topic</a:t>
            </a:r>
            <a:r>
              <a:rPr lang="zh-CN" altLang="en-US"/>
              <a:t>：</a:t>
            </a:r>
            <a:r>
              <a:rPr lang="en-US" altLang="zh-CN"/>
              <a:t> </a:t>
            </a:r>
            <a:r>
              <a:rPr lang="zh-CN" altLang="en-US">
                <a:sym typeface="+mn-ea"/>
              </a:rPr>
              <a:t>bin\windows\</a:t>
            </a:r>
            <a:r>
              <a:rPr lang="en-US" altLang="zh-CN"/>
              <a:t>kafka-topics.bat --create --bootstrap-server localhost:9092 -</a:t>
            </a:r>
            <a:r>
              <a:rPr lang="en-US" altLang="zh-CN" b="1">
                <a:solidFill>
                  <a:srgbClr val="FF0000"/>
                </a:solidFill>
              </a:rPr>
              <a:t>-replication-factor 1</a:t>
            </a:r>
            <a:r>
              <a:rPr lang="en-US" altLang="zh-CN"/>
              <a:t> --</a:t>
            </a:r>
            <a:r>
              <a:rPr lang="en-US" altLang="zh-CN" b="1">
                <a:solidFill>
                  <a:srgbClr val="FF0000"/>
                </a:solidFill>
              </a:rPr>
              <a:t>partitions 8</a:t>
            </a:r>
            <a:r>
              <a:rPr lang="en-US" altLang="zh-CN"/>
              <a:t> --topic test-topic</a:t>
            </a:r>
            <a:endParaRPr lang="en-US" altLang="zh-CN"/>
          </a:p>
          <a:p>
            <a:r>
              <a:rPr lang="en-US" altLang="zh-CN"/>
              <a:t>     (</a:t>
            </a:r>
            <a:r>
              <a:rPr lang="zh-CN" altLang="en-US"/>
              <a:t>对于</a:t>
            </a:r>
            <a:r>
              <a:rPr lang="en-US" altLang="zh-CN"/>
              <a:t>rabbitmq</a:t>
            </a:r>
            <a:r>
              <a:rPr lang="zh-CN" altLang="en-US"/>
              <a:t>来说，我们说创建一个</a:t>
            </a:r>
            <a:r>
              <a:rPr lang="en-US" altLang="zh-CN"/>
              <a:t>queue</a:t>
            </a:r>
            <a:r>
              <a:rPr lang="zh-CN" altLang="en-US"/>
              <a:t>，其实就是创建一个</a:t>
            </a:r>
            <a:r>
              <a:rPr lang="en-US" altLang="zh-CN"/>
              <a:t>exchange</a:t>
            </a:r>
            <a:r>
              <a:rPr lang="zh-CN" altLang="en-US"/>
              <a:t>和一个</a:t>
            </a:r>
            <a:r>
              <a:rPr lang="en-US" altLang="zh-CN"/>
              <a:t>queue</a:t>
            </a:r>
            <a:r>
              <a:rPr lang="zh-CN" altLang="en-US"/>
              <a:t>，我们就能够向这个</a:t>
            </a:r>
            <a:r>
              <a:rPr lang="en-US" altLang="zh-CN"/>
              <a:t>exchange</a:t>
            </a:r>
            <a:r>
              <a:rPr lang="zh-CN" altLang="en-US"/>
              <a:t>里发送消息；</a:t>
            </a:r>
            <a:r>
              <a:rPr lang="en-US" altLang="zh-CN"/>
              <a:t> </a:t>
            </a:r>
            <a:endParaRPr lang="en-US" altLang="zh-CN"/>
          </a:p>
          <a:p>
            <a:r>
              <a:rPr lang="en-US" altLang="zh-CN"/>
              <a:t>      </a:t>
            </a:r>
            <a:r>
              <a:rPr lang="zh-CN" altLang="en-US"/>
              <a:t>对于</a:t>
            </a:r>
            <a:r>
              <a:rPr lang="en-US" altLang="zh-CN"/>
              <a:t> kakfa       </a:t>
            </a:r>
            <a:r>
              <a:rPr lang="zh-CN" altLang="en-US"/>
              <a:t>来说，我们说创建一个</a:t>
            </a:r>
            <a:r>
              <a:rPr lang="en-US" altLang="zh-CN"/>
              <a:t> topic</a:t>
            </a:r>
            <a:r>
              <a:rPr lang="zh-CN" altLang="en-US"/>
              <a:t>，</a:t>
            </a:r>
            <a:r>
              <a:rPr lang="en-US" altLang="zh-CN"/>
              <a:t> </a:t>
            </a:r>
            <a:r>
              <a:rPr lang="zh-CN" altLang="en-US"/>
              <a:t>其实就是创建一个接受消息的主题</a:t>
            </a:r>
            <a:r>
              <a:rPr lang="en-US" altLang="zh-CN"/>
              <a:t>-</a:t>
            </a:r>
            <a:r>
              <a:rPr lang="zh-CN" altLang="en-US"/>
              <a:t>分区，我们就能够向这个</a:t>
            </a:r>
            <a:endParaRPr lang="zh-CN" altLang="en-US"/>
          </a:p>
          <a:p>
            <a:r>
              <a:rPr lang="zh-CN" altLang="en-US"/>
              <a:t>主题</a:t>
            </a:r>
            <a:r>
              <a:rPr lang="en-US" altLang="zh-CN"/>
              <a:t>        </a:t>
            </a:r>
            <a:r>
              <a:rPr lang="zh-CN" altLang="en-US"/>
              <a:t>里发送消息。</a:t>
            </a:r>
            <a:endParaRPr lang="zh-CN" altLang="en-US"/>
          </a:p>
          <a:p>
            <a:r>
              <a:rPr lang="en-US" altLang="zh-CN"/>
              <a:t>       kakfa        </a:t>
            </a:r>
            <a:r>
              <a:rPr lang="zh-CN" altLang="en-US"/>
              <a:t>的</a:t>
            </a:r>
            <a:r>
              <a:rPr lang="en-US" altLang="zh-CN"/>
              <a:t>     </a:t>
            </a:r>
            <a:r>
              <a:rPr lang="zh-CN" altLang="en-US"/>
              <a:t>主题，</a:t>
            </a:r>
            <a:r>
              <a:rPr lang="en-US" altLang="zh-CN"/>
              <a:t>      </a:t>
            </a:r>
            <a:r>
              <a:rPr lang="zh-CN" altLang="en-US"/>
              <a:t>里边可以包含多个</a:t>
            </a:r>
            <a:r>
              <a:rPr lang="en-US" altLang="zh-CN"/>
              <a:t>                   </a:t>
            </a:r>
            <a:r>
              <a:rPr lang="zh-CN" altLang="en-US"/>
              <a:t>分区</a:t>
            </a:r>
            <a:r>
              <a:rPr lang="en-US" altLang="zh-CN"/>
              <a:t>                </a:t>
            </a:r>
            <a:r>
              <a:rPr lang="zh-CN" altLang="en-US"/>
              <a:t>，我们发送消息到主题</a:t>
            </a:r>
            <a:r>
              <a:rPr lang="en-US" altLang="zh-CN"/>
              <a:t>      </a:t>
            </a:r>
            <a:r>
              <a:rPr lang="zh-CN" altLang="en-US"/>
              <a:t>，</a:t>
            </a:r>
            <a:r>
              <a:rPr lang="en-US" altLang="zh-CN"/>
              <a:t> </a:t>
            </a:r>
            <a:r>
              <a:rPr lang="zh-CN" altLang="en-US"/>
              <a:t>如果不指定分区，主题会根据一些策略将消息分配到其中一个分区，</a:t>
            </a:r>
            <a:r>
              <a:rPr lang="zh-CN" altLang="en-US">
                <a:solidFill>
                  <a:schemeClr val="bg1">
                    <a:lumMod val="50000"/>
                  </a:schemeClr>
                </a:solidFill>
              </a:rPr>
              <a:t>相当于一个主题里有多个</a:t>
            </a:r>
            <a:r>
              <a:rPr lang="en-US" altLang="zh-CN">
                <a:solidFill>
                  <a:schemeClr val="bg1">
                    <a:lumMod val="50000"/>
                  </a:schemeClr>
                </a:solidFill>
              </a:rPr>
              <a:t>list</a:t>
            </a:r>
            <a:r>
              <a:rPr lang="zh-CN" altLang="en-US">
                <a:solidFill>
                  <a:schemeClr val="bg1">
                    <a:lumMod val="50000"/>
                  </a:schemeClr>
                </a:solidFill>
              </a:rPr>
              <a:t>（其实是分区），你往</a:t>
            </a:r>
            <a:r>
              <a:rPr lang="en-US" altLang="zh-CN">
                <a:solidFill>
                  <a:schemeClr val="bg1">
                    <a:lumMod val="50000"/>
                  </a:schemeClr>
                </a:solidFill>
              </a:rPr>
              <a:t>list</a:t>
            </a:r>
            <a:r>
              <a:rPr lang="zh-CN" altLang="en-US">
                <a:solidFill>
                  <a:schemeClr val="bg1">
                    <a:lumMod val="50000"/>
                  </a:schemeClr>
                </a:solidFill>
              </a:rPr>
              <a:t>（分区）里添加数据的时候，你就直接通知主题，主题给你选一个</a:t>
            </a:r>
            <a:r>
              <a:rPr lang="en-US" altLang="zh-CN">
                <a:solidFill>
                  <a:schemeClr val="bg1">
                    <a:lumMod val="50000"/>
                  </a:schemeClr>
                </a:solidFill>
              </a:rPr>
              <a:t>list(</a:t>
            </a:r>
            <a:r>
              <a:rPr lang="zh-CN" altLang="en-US">
                <a:solidFill>
                  <a:schemeClr val="bg1">
                    <a:lumMod val="50000"/>
                  </a:schemeClr>
                </a:solidFill>
              </a:rPr>
              <a:t>分区）添加数据</a:t>
            </a:r>
            <a:endParaRPr lang="zh-CN" altLang="en-US">
              <a:solidFill>
                <a:schemeClr val="bg1">
                  <a:lumMod val="50000"/>
                </a:schemeClr>
              </a:solidFill>
            </a:endParaRPr>
          </a:p>
          <a:p>
            <a:r>
              <a:rPr lang="zh-CN" altLang="en-US">
                <a:solidFill>
                  <a:schemeClr val="bg1">
                    <a:lumMod val="75000"/>
                  </a:schemeClr>
                </a:solidFill>
              </a:rPr>
              <a:t> </a:t>
            </a:r>
            <a:r>
              <a:rPr lang="en-US" altLang="zh-CN">
                <a:solidFill>
                  <a:schemeClr val="bg1">
                    <a:lumMod val="75000"/>
                  </a:schemeClr>
                </a:solidFill>
              </a:rPr>
              <a:t>       </a:t>
            </a:r>
            <a:r>
              <a:rPr lang="en-US" altLang="zh-CN">
                <a:solidFill>
                  <a:schemeClr val="tx1"/>
                </a:solidFill>
              </a:rPr>
              <a:t>rabbitmq</a:t>
            </a:r>
            <a:r>
              <a:rPr lang="zh-CN" altLang="en-US">
                <a:solidFill>
                  <a:schemeClr val="tx1"/>
                </a:solidFill>
              </a:rPr>
              <a:t>的</a:t>
            </a:r>
            <a:r>
              <a:rPr lang="en-US" altLang="zh-CN">
                <a:solidFill>
                  <a:schemeClr val="tx1"/>
                </a:solidFill>
              </a:rPr>
              <a:t>exchange</a:t>
            </a:r>
            <a:r>
              <a:rPr lang="zh-CN" altLang="en-US">
                <a:solidFill>
                  <a:schemeClr val="tx1"/>
                </a:solidFill>
              </a:rPr>
              <a:t>，</a:t>
            </a:r>
            <a:r>
              <a:rPr lang="en-US" altLang="zh-CN">
                <a:solidFill>
                  <a:schemeClr val="tx1"/>
                </a:solidFill>
              </a:rPr>
              <a:t>    </a:t>
            </a:r>
            <a:r>
              <a:rPr lang="zh-CN" altLang="en-US">
                <a:solidFill>
                  <a:schemeClr val="tx1"/>
                </a:solidFill>
              </a:rPr>
              <a:t>里边可以包含多个</a:t>
            </a:r>
            <a:r>
              <a:rPr lang="en-US" altLang="zh-CN">
                <a:solidFill>
                  <a:schemeClr val="tx1"/>
                </a:solidFill>
              </a:rPr>
              <a:t>routingkey</a:t>
            </a:r>
            <a:r>
              <a:rPr lang="zh-CN" altLang="en-US">
                <a:solidFill>
                  <a:schemeClr val="tx1"/>
                </a:solidFill>
              </a:rPr>
              <a:t>和</a:t>
            </a:r>
            <a:r>
              <a:rPr lang="en-US" altLang="zh-CN">
                <a:solidFill>
                  <a:schemeClr val="tx1"/>
                </a:solidFill>
              </a:rPr>
              <a:t>bindingkey</a:t>
            </a:r>
            <a:r>
              <a:rPr lang="zh-CN" altLang="en-US">
                <a:solidFill>
                  <a:schemeClr val="tx1"/>
                </a:solidFill>
              </a:rPr>
              <a:t>，我们发送消息到</a:t>
            </a:r>
            <a:r>
              <a:rPr lang="en-US" altLang="zh-CN">
                <a:solidFill>
                  <a:schemeClr val="tx1"/>
                </a:solidFill>
              </a:rPr>
              <a:t>exchange</a:t>
            </a:r>
            <a:r>
              <a:rPr lang="zh-CN" altLang="en-US">
                <a:solidFill>
                  <a:schemeClr val="tx1"/>
                </a:solidFill>
              </a:rPr>
              <a:t>，</a:t>
            </a:r>
            <a:r>
              <a:rPr lang="en-US" altLang="zh-CN">
                <a:solidFill>
                  <a:schemeClr val="tx1"/>
                </a:solidFill>
              </a:rPr>
              <a:t>exchange</a:t>
            </a:r>
            <a:r>
              <a:rPr lang="zh-CN" altLang="en-US">
                <a:solidFill>
                  <a:schemeClr val="tx1"/>
                </a:solidFill>
              </a:rPr>
              <a:t>根据自己额的类型，将消息转发到其中符合规则的</a:t>
            </a:r>
            <a:r>
              <a:rPr lang="en-US" altLang="zh-CN">
                <a:solidFill>
                  <a:schemeClr val="tx1"/>
                </a:solidFill>
              </a:rPr>
              <a:t>queue</a:t>
            </a:r>
            <a:r>
              <a:rPr lang="zh-CN" altLang="en-US">
                <a:solidFill>
                  <a:schemeClr val="tx1"/>
                </a:solidFill>
              </a:rPr>
              <a:t>。</a:t>
            </a:r>
            <a:endParaRPr lang="zh-CN" altLang="en-US">
              <a:solidFill>
                <a:schemeClr val="tx1"/>
              </a:solidFill>
            </a:endParaRPr>
          </a:p>
          <a:p>
            <a:r>
              <a:rPr lang="zh-CN" altLang="en-US">
                <a:solidFill>
                  <a:schemeClr val="tx1"/>
                </a:solidFill>
              </a:rPr>
              <a:t> </a:t>
            </a:r>
            <a:r>
              <a:rPr lang="en-US" altLang="zh-CN">
                <a:solidFill>
                  <a:schemeClr val="tx1"/>
                </a:solidFill>
              </a:rPr>
              <a:t>       rabbitmq</a:t>
            </a:r>
            <a:r>
              <a:rPr lang="zh-CN" altLang="en-US">
                <a:solidFill>
                  <a:schemeClr val="tx1"/>
                </a:solidFill>
              </a:rPr>
              <a:t>中，</a:t>
            </a:r>
            <a:r>
              <a:rPr lang="en-US" altLang="zh-CN">
                <a:solidFill>
                  <a:schemeClr val="tx1"/>
                </a:solidFill>
              </a:rPr>
              <a:t>exchange</a:t>
            </a:r>
            <a:r>
              <a:rPr lang="zh-CN" altLang="en-US">
                <a:solidFill>
                  <a:schemeClr val="tx1"/>
                </a:solidFill>
              </a:rPr>
              <a:t>和</a:t>
            </a:r>
            <a:r>
              <a:rPr lang="en-US" altLang="zh-CN">
                <a:solidFill>
                  <a:schemeClr val="tx1"/>
                </a:solidFill>
              </a:rPr>
              <a:t>queue</a:t>
            </a:r>
            <a:r>
              <a:rPr lang="zh-CN" altLang="en-US">
                <a:solidFill>
                  <a:schemeClr val="tx1"/>
                </a:solidFill>
              </a:rPr>
              <a:t>是两个单独的对象，他们之间的关系是绑定关系；但</a:t>
            </a:r>
            <a:r>
              <a:rPr lang="en-US" altLang="zh-CN">
                <a:solidFill>
                  <a:schemeClr val="tx1"/>
                </a:solidFill>
              </a:rPr>
              <a:t>kafka</a:t>
            </a:r>
            <a:r>
              <a:rPr lang="zh-CN" altLang="en-US">
                <a:solidFill>
                  <a:schemeClr val="tx1"/>
                </a:solidFill>
              </a:rPr>
              <a:t>的主题和分区是包含关系，主题包含多个分区。校长啊，你把</a:t>
            </a:r>
            <a:r>
              <a:rPr lang="en-US" altLang="zh-CN">
                <a:solidFill>
                  <a:schemeClr val="tx1"/>
                </a:solidFill>
              </a:rPr>
              <a:t>rabbitmq</a:t>
            </a:r>
            <a:r>
              <a:rPr lang="zh-CN" altLang="en-US">
                <a:solidFill>
                  <a:schemeClr val="tx1"/>
                </a:solidFill>
              </a:rPr>
              <a:t>的</a:t>
            </a:r>
            <a:r>
              <a:rPr lang="en-US" altLang="zh-CN">
                <a:solidFill>
                  <a:schemeClr val="tx1"/>
                </a:solidFill>
              </a:rPr>
              <a:t>exhange</a:t>
            </a:r>
            <a:r>
              <a:rPr lang="zh-CN" altLang="en-US">
                <a:solidFill>
                  <a:schemeClr val="tx1"/>
                </a:solidFill>
              </a:rPr>
              <a:t>设计成可以包含</a:t>
            </a:r>
            <a:r>
              <a:rPr lang="en-US" altLang="zh-CN">
                <a:solidFill>
                  <a:schemeClr val="tx1"/>
                </a:solidFill>
              </a:rPr>
              <a:t>queue</a:t>
            </a:r>
            <a:r>
              <a:rPr lang="zh-CN" altLang="en-US">
                <a:solidFill>
                  <a:schemeClr val="tx1"/>
                </a:solidFill>
              </a:rPr>
              <a:t>的这种形式，是不是就可</a:t>
            </a:r>
            <a:r>
              <a:rPr lang="en-US" altLang="zh-CN">
                <a:solidFill>
                  <a:schemeClr val="tx1"/>
                </a:solidFill>
              </a:rPr>
              <a:t>kafka</a:t>
            </a:r>
            <a:r>
              <a:rPr lang="zh-CN" altLang="en-US">
                <a:solidFill>
                  <a:schemeClr val="tx1"/>
                </a:solidFill>
              </a:rPr>
              <a:t>一样了？不一样，是因为消息转发策略，一样是因为结构。</a:t>
            </a:r>
            <a:r>
              <a:rPr lang="en-US" altLang="zh-CN"/>
              <a:t>)</a:t>
            </a:r>
            <a:endParaRPr lang="en-US" altLang="zh-CN"/>
          </a:p>
          <a:p>
            <a:r>
              <a:rPr lang="en-US" altLang="zh-CN"/>
              <a:t>6. </a:t>
            </a:r>
            <a:r>
              <a:rPr lang="zh-CN" altLang="en-US"/>
              <a:t>创建生产者：</a:t>
            </a:r>
            <a:r>
              <a:rPr lang="zh-CN" altLang="en-US">
                <a:sym typeface="+mn-ea"/>
              </a:rPr>
              <a:t>bin\windows\</a:t>
            </a:r>
            <a:r>
              <a:rPr lang="zh-CN" altLang="en-US"/>
              <a:t>kafka-console-producer.bat --broker-list localhost:9092 --topic test-topic</a:t>
            </a:r>
            <a:endParaRPr lang="zh-CN" altLang="en-US"/>
          </a:p>
          <a:p>
            <a:r>
              <a:rPr lang="en-US" altLang="zh-CN"/>
              <a:t>7.  </a:t>
            </a:r>
            <a:r>
              <a:rPr lang="zh-CN" altLang="en-US"/>
              <a:t>创建消费者：</a:t>
            </a:r>
            <a:r>
              <a:rPr lang="zh-CN" altLang="en-US">
                <a:sym typeface="+mn-ea"/>
              </a:rPr>
              <a:t>bin\windows\</a:t>
            </a:r>
            <a:r>
              <a:rPr lang="zh-CN" altLang="en-US"/>
              <a:t>kafka-console-consumer.bat --bootstrap-server localhost:9092 --topic test-topic</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面试题二十三：分区副本迁移的方式和原理有了解吗？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300" y="920750"/>
            <a:ext cx="11140440" cy="368300"/>
          </a:xfrm>
          <a:prstGeom prst="rect">
            <a:avLst/>
          </a:prstGeom>
          <a:noFill/>
        </p:spPr>
        <p:txBody>
          <a:bodyPr wrap="square" rtlCol="0">
            <a:spAutoFit/>
          </a:bodyPr>
          <a:p>
            <a:r>
              <a:rPr lang="zh-CN" altLang="en-US"/>
              <a:t>第三步，执行我们最终的分区副本迁移方案。</a:t>
            </a:r>
            <a:endParaRPr lang="zh-CN" altLang="en-US"/>
          </a:p>
        </p:txBody>
      </p:sp>
      <p:pic>
        <p:nvPicPr>
          <p:cNvPr id="12" name="图片 11"/>
          <p:cNvPicPr>
            <a:picLocks noChangeAspect="1"/>
          </p:cNvPicPr>
          <p:nvPr>
            <p:custDataLst>
              <p:tags r:id="rId2"/>
            </p:custDataLst>
          </p:nvPr>
        </p:nvPicPr>
        <p:blipFill>
          <a:blip r:embed="rId3"/>
          <a:stretch>
            <a:fillRect/>
          </a:stretch>
        </p:blipFill>
        <p:spPr>
          <a:xfrm>
            <a:off x="708660" y="1289050"/>
            <a:ext cx="11170285" cy="1058545"/>
          </a:xfrm>
          <a:prstGeom prst="rect">
            <a:avLst/>
          </a:prstGeom>
        </p:spPr>
      </p:pic>
      <p:sp>
        <p:nvSpPr>
          <p:cNvPr id="7" name="文本框 6"/>
          <p:cNvSpPr txBox="1"/>
          <p:nvPr/>
        </p:nvSpPr>
        <p:spPr>
          <a:xfrm>
            <a:off x="622300" y="2512695"/>
            <a:ext cx="11192510" cy="1198880"/>
          </a:xfrm>
          <a:prstGeom prst="rect">
            <a:avLst/>
          </a:prstGeom>
          <a:noFill/>
        </p:spPr>
        <p:txBody>
          <a:bodyPr wrap="square" rtlCol="0">
            <a:spAutoFit/>
          </a:bodyPr>
          <a:p>
            <a:r>
              <a:rPr lang="zh-CN" altLang="en-US"/>
              <a:t>一个</a:t>
            </a:r>
            <a:r>
              <a:rPr lang="en-US" altLang="zh-CN"/>
              <a:t>broker</a:t>
            </a:r>
            <a:r>
              <a:rPr lang="zh-CN" altLang="en-US"/>
              <a:t>节点，可能有很多分区副本，我们的例子中只有</a:t>
            </a:r>
            <a:r>
              <a:rPr lang="en-US" altLang="zh-CN"/>
              <a:t>3</a:t>
            </a:r>
            <a:r>
              <a:rPr lang="zh-CN" altLang="en-US"/>
              <a:t>个，但是实际情况下，可能有成百上千个。如果想要做这些副本的迁移，可能会花费很大时间，我们如何确定迁移完成了呢？我们可以通过以下的这个命令进行进度的查看：</a:t>
            </a:r>
            <a:endParaRPr lang="zh-CN" altLang="en-US"/>
          </a:p>
          <a:p>
            <a:endParaRPr lang="zh-CN" altLang="en-US"/>
          </a:p>
        </p:txBody>
      </p:sp>
      <p:pic>
        <p:nvPicPr>
          <p:cNvPr id="15" name="图片 14"/>
          <p:cNvPicPr>
            <a:picLocks noChangeAspect="1"/>
          </p:cNvPicPr>
          <p:nvPr>
            <p:custDataLst>
              <p:tags r:id="rId4"/>
            </p:custDataLst>
          </p:nvPr>
        </p:nvPicPr>
        <p:blipFill>
          <a:blip r:embed="rId5"/>
          <a:stretch>
            <a:fillRect/>
          </a:stretch>
        </p:blipFill>
        <p:spPr>
          <a:xfrm>
            <a:off x="2242820" y="3219450"/>
            <a:ext cx="8622665" cy="2066290"/>
          </a:xfrm>
          <a:prstGeom prst="rect">
            <a:avLst/>
          </a:prstGeom>
        </p:spPr>
      </p:pic>
      <p:sp>
        <p:nvSpPr>
          <p:cNvPr id="8" name="文本框 7"/>
          <p:cNvSpPr txBox="1"/>
          <p:nvPr/>
        </p:nvSpPr>
        <p:spPr>
          <a:xfrm>
            <a:off x="708660" y="5438140"/>
            <a:ext cx="11019790" cy="1198880"/>
          </a:xfrm>
          <a:prstGeom prst="rect">
            <a:avLst/>
          </a:prstGeom>
          <a:noFill/>
        </p:spPr>
        <p:txBody>
          <a:bodyPr wrap="square" rtlCol="0">
            <a:spAutoFit/>
          </a:bodyPr>
          <a:p>
            <a:r>
              <a:rPr lang="zh-CN" altLang="en-US"/>
              <a:t>如果副本的数量巨大，进度查看的时候，一直是复制中，</a:t>
            </a:r>
            <a:r>
              <a:rPr lang="en-US" altLang="zh-CN"/>
              <a:t>in progress, </a:t>
            </a:r>
            <a:r>
              <a:rPr lang="zh-CN" altLang="en-US"/>
              <a:t>那么就有可能由于大量数据的迁移操作和带宽的占用对整个集群造成极大的影响，因此，我们需要控制</a:t>
            </a:r>
            <a:r>
              <a:rPr lang="zh-CN" altLang="en-US" b="1">
                <a:solidFill>
                  <a:srgbClr val="FF0000"/>
                </a:solidFill>
              </a:rPr>
              <a:t>复制的速度（分区副本迁移速度，速度控制，防止影响整个服务集群。）</a:t>
            </a:r>
            <a:endParaRPr lang="zh-CN" altLang="en-US" b="1">
              <a:solidFill>
                <a:srgbClr val="FF0000"/>
              </a:solidFill>
            </a:endParaRPr>
          </a:p>
          <a:p>
            <a:r>
              <a:rPr lang="zh-CN" altLang="en-US" b="1">
                <a:solidFill>
                  <a:srgbClr val="FF0000"/>
                </a:solidFill>
              </a:rPr>
              <a:t>至此，我们说完了副本迁移的方式。原理呢？</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面试题二十三：分区副本迁移的方式和原理有了解吗？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20700" y="1001395"/>
            <a:ext cx="10950575" cy="5022215"/>
          </a:xfrm>
          <a:prstGeom prst="rect">
            <a:avLst/>
          </a:prstGeom>
          <a:noFill/>
        </p:spPr>
        <p:txBody>
          <a:bodyPr wrap="square" rtlCol="0">
            <a:noAutofit/>
          </a:bodyPr>
          <a:p>
            <a:r>
              <a:rPr lang="zh-CN" altLang="en-US"/>
              <a:t>原理很简单，就是先在活跃的</a:t>
            </a:r>
            <a:r>
              <a:rPr lang="en-US" altLang="zh-CN"/>
              <a:t> broker</a:t>
            </a:r>
            <a:r>
              <a:rPr lang="zh-CN" altLang="en-US"/>
              <a:t>中（</a:t>
            </a:r>
            <a:r>
              <a:rPr lang="en-US" altLang="zh-CN"/>
              <a:t>broker-list</a:t>
            </a:r>
            <a:r>
              <a:rPr lang="zh-CN" altLang="en-US"/>
              <a:t>参数）创建新的副本（这些新的副本对应即将下线的</a:t>
            </a:r>
            <a:r>
              <a:rPr lang="en-US" altLang="zh-CN"/>
              <a:t>broker1</a:t>
            </a:r>
            <a:r>
              <a:rPr lang="zh-CN" altLang="en-US"/>
              <a:t>中的副本</a:t>
            </a:r>
            <a:r>
              <a:rPr lang="en-US" altLang="zh-CN"/>
              <a:t>,</a:t>
            </a:r>
            <a:r>
              <a:rPr lang="zh-CN" altLang="en-US"/>
              <a:t>这个副本是</a:t>
            </a:r>
            <a:r>
              <a:rPr lang="en-US" altLang="zh-CN" b="1">
                <a:solidFill>
                  <a:srgbClr val="FF0000"/>
                </a:solidFill>
              </a:rPr>
              <a:t> kafka</a:t>
            </a:r>
            <a:r>
              <a:rPr lang="zh-CN" altLang="en-US" b="1">
                <a:solidFill>
                  <a:srgbClr val="FF0000"/>
                </a:solidFill>
              </a:rPr>
              <a:t>的</a:t>
            </a:r>
            <a:r>
              <a:rPr lang="en-US" altLang="zh-CN" b="1">
                <a:solidFill>
                  <a:srgbClr val="FF0000"/>
                </a:solidFill>
              </a:rPr>
              <a:t> </a:t>
            </a:r>
            <a:r>
              <a:rPr lang="zh-CN" altLang="en-US" b="1">
                <a:solidFill>
                  <a:srgbClr val="FF0000"/>
                </a:solidFill>
              </a:rPr>
              <a:t>控制器</a:t>
            </a:r>
            <a:r>
              <a:rPr lang="en-US" altLang="zh-CN"/>
              <a:t> </a:t>
            </a:r>
            <a:r>
              <a:rPr lang="zh-CN" altLang="en-US"/>
              <a:t>创建的），然后将分区副本数据进行迁移，最后删除我们旧副本，最后</a:t>
            </a:r>
            <a:r>
              <a:rPr lang="en-US" altLang="zh-CN"/>
              <a:t>broker1</a:t>
            </a:r>
            <a:r>
              <a:rPr lang="zh-CN" altLang="en-US"/>
              <a:t>下线。</a:t>
            </a:r>
            <a:endParaRPr lang="zh-CN" altLang="en-US"/>
          </a:p>
          <a:p>
            <a:endParaRPr lang="zh-CN" altLang="en-US"/>
          </a:p>
          <a:p>
            <a:r>
              <a:rPr lang="zh-CN" altLang="en-US"/>
              <a:t>如果我们想要下线</a:t>
            </a:r>
            <a:r>
              <a:rPr lang="en-US" altLang="zh-CN"/>
              <a:t>broker1</a:t>
            </a:r>
            <a:r>
              <a:rPr lang="zh-CN" altLang="en-US"/>
              <a:t>，我们首先要做的操作是，将我们的</a:t>
            </a:r>
            <a:r>
              <a:rPr lang="en-US" altLang="zh-CN"/>
              <a:t>broker1</a:t>
            </a:r>
            <a:r>
              <a:rPr lang="zh-CN" altLang="en-US"/>
              <a:t>进行关机下线，然后再上线，原因是我们需要将</a:t>
            </a:r>
            <a:r>
              <a:rPr lang="en-US" altLang="zh-CN"/>
              <a:t>broker1</a:t>
            </a:r>
            <a:r>
              <a:rPr lang="zh-CN" altLang="en-US"/>
              <a:t>中所有的分区副本，改为</a:t>
            </a:r>
            <a:r>
              <a:rPr lang="en-US" altLang="zh-CN"/>
              <a:t>follower</a:t>
            </a:r>
            <a:r>
              <a:rPr lang="zh-CN" altLang="en-US"/>
              <a:t>副本，这一步不是强制的，是极其推荐的操作，但是这一步的操作，可以为后续的副本迁移提供更好地条件。</a:t>
            </a:r>
            <a:endParaRPr lang="zh-CN" altLang="en-US"/>
          </a:p>
          <a:p>
            <a:endParaRPr lang="zh-CN" altLang="en-US"/>
          </a:p>
          <a:p>
            <a:r>
              <a:rPr lang="zh-CN" altLang="en-US"/>
              <a:t>然后在执行副本迁移的</a:t>
            </a:r>
            <a:r>
              <a:rPr lang="en-US" altLang="zh-CN"/>
              <a:t>3</a:t>
            </a:r>
            <a:r>
              <a:rPr lang="zh-CN" altLang="en-US"/>
              <a:t>个步骤。</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面试题二十四：分区副本复制限流？</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9450" y="1029335"/>
            <a:ext cx="11062970" cy="1476375"/>
          </a:xfrm>
          <a:prstGeom prst="rect">
            <a:avLst/>
          </a:prstGeom>
          <a:noFill/>
        </p:spPr>
        <p:txBody>
          <a:bodyPr wrap="square" rtlCol="0" anchor="t">
            <a:spAutoFit/>
          </a:bodyPr>
          <a:p>
            <a:r>
              <a:rPr lang="zh-CN" altLang="en-US"/>
              <a:t>副本间的复制限流有两种实现方式：kafka-config.sh脚本和kafka-reassign-partitions.sh脚本。</a:t>
            </a:r>
            <a:endParaRPr lang="zh-CN" altLang="en-US"/>
          </a:p>
          <a:p>
            <a:r>
              <a:rPr lang="zh-CN" altLang="en-US" b="1"/>
              <a:t>kafka-config.sh</a:t>
            </a:r>
            <a:r>
              <a:rPr lang="zh-CN" altLang="en-US"/>
              <a:t>脚本主要以动态配置的方式来达到限流的目的，在broker级别有两个与复制限流相关的配置参数：follower.replication.throttled.rate和leader.replication.throttled.rate，前者用于设置follower副本复制的速度，后者用于设置leader副本传输的速度，它们的单位都是B/s。通常情况下，两者的配置值是相同的。</a:t>
            </a:r>
            <a:endParaRPr lang="zh-CN" altLang="en-US"/>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520700" y="2299335"/>
            <a:ext cx="11331575" cy="1383030"/>
          </a:xfrm>
          <a:prstGeom prst="rect">
            <a:avLst/>
          </a:prstGeom>
        </p:spPr>
      </p:pic>
      <p:sp>
        <p:nvSpPr>
          <p:cNvPr id="7" name="文本框 6"/>
          <p:cNvSpPr txBox="1"/>
          <p:nvPr/>
        </p:nvSpPr>
        <p:spPr>
          <a:xfrm>
            <a:off x="836295" y="3924935"/>
            <a:ext cx="10721340" cy="368300"/>
          </a:xfrm>
          <a:prstGeom prst="rect">
            <a:avLst/>
          </a:prstGeom>
          <a:noFill/>
        </p:spPr>
        <p:txBody>
          <a:bodyPr wrap="square" rtlCol="0">
            <a:spAutoFit/>
          </a:bodyPr>
          <a:p>
            <a:r>
              <a:rPr lang="zh-CN" altLang="en-US"/>
              <a:t>kafka-reassign-partitions.sh脚本本身也提供了限流的功能，只需一个throttle参数即可，具体用法如下</a:t>
            </a:r>
            <a:endParaRPr lang="zh-CN" altLang="en-US"/>
          </a:p>
        </p:txBody>
      </p:sp>
      <p:pic>
        <p:nvPicPr>
          <p:cNvPr id="8" name="图片 7"/>
          <p:cNvPicPr>
            <a:picLocks noChangeAspect="1"/>
          </p:cNvPicPr>
          <p:nvPr>
            <p:custDataLst>
              <p:tags r:id="rId4"/>
            </p:custDataLst>
          </p:nvPr>
        </p:nvPicPr>
        <p:blipFill>
          <a:blip r:embed="rId5"/>
          <a:stretch>
            <a:fillRect/>
          </a:stretch>
        </p:blipFill>
        <p:spPr>
          <a:xfrm>
            <a:off x="1658620" y="4385310"/>
            <a:ext cx="9453245" cy="1254125"/>
          </a:xfrm>
          <a:prstGeom prst="rect">
            <a:avLst/>
          </a:prstGeom>
        </p:spPr>
      </p:pic>
      <p:sp>
        <p:nvSpPr>
          <p:cNvPr id="9" name="文本框 8"/>
          <p:cNvSpPr txBox="1"/>
          <p:nvPr/>
        </p:nvSpPr>
        <p:spPr>
          <a:xfrm>
            <a:off x="754380" y="5800725"/>
            <a:ext cx="11313160" cy="645160"/>
          </a:xfrm>
          <a:prstGeom prst="rect">
            <a:avLst/>
          </a:prstGeom>
          <a:noFill/>
        </p:spPr>
        <p:txBody>
          <a:bodyPr wrap="square" rtlCol="0">
            <a:spAutoFit/>
          </a:bodyPr>
          <a:p>
            <a:r>
              <a:rPr lang="zh-CN" altLang="en-US"/>
              <a:t>复制限流，一定要在使用完成后恢复，比如我们面试题</a:t>
            </a:r>
            <a:r>
              <a:rPr lang="en-US" altLang="zh-CN"/>
              <a:t>23</a:t>
            </a:r>
            <a:r>
              <a:rPr lang="zh-CN" altLang="en-US"/>
              <a:t>所说的</a:t>
            </a:r>
            <a:r>
              <a:rPr lang="en-US" altLang="zh-CN"/>
              <a:t> broker1</a:t>
            </a:r>
            <a:r>
              <a:rPr lang="zh-CN" altLang="en-US"/>
              <a:t>下线，如果为了保持集群的稳定性而限制了复制速度，那么我们一定要再复制完成后，恢复到初始状态。</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面试题二十五：</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控制器有了解吗</a:t>
            </a:r>
            <a:r>
              <a:rPr lang="en-US" altLang="zh-CN" sz="2400" b="1" dirty="0">
                <a:solidFill>
                  <a:srgbClr val="002060"/>
                </a:solidFill>
                <a:latin typeface="微软雅黑" panose="020B0503020204020204" pitchFamily="34" charset="-122"/>
                <a:ea typeface="微软雅黑" panose="020B0503020204020204" pitchFamily="34" charset="-122"/>
              </a:rPr>
              <a:t>? </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 y="1047115"/>
            <a:ext cx="11057255" cy="5507990"/>
          </a:xfrm>
          <a:prstGeom prst="rect">
            <a:avLst/>
          </a:prstGeom>
          <a:noFill/>
        </p:spPr>
        <p:txBody>
          <a:bodyPr wrap="square" rtlCol="0">
            <a:spAutoFit/>
          </a:bodyPr>
          <a:p>
            <a:r>
              <a:rPr lang="zh-CN" altLang="en-US" sz="1600"/>
              <a:t>在 Kafka 集群中会有一个或多个 broker，其中有一个 broker 会被选举为控制器（Kafka Controller），它负责管理整个集群中所有分区和副本的状态。当某个分区的leader副本出现故障时，由控制器负责为该分区选举新的leader副本。当检测到某个分区的ISR集合发生变化时，由控制器负责通知所有broker更新其元数据信息。当使用kafka-topics.sh脚本为某个</a:t>
            </a:r>
            <a:r>
              <a:rPr lang="zh-CN" altLang="en-US" sz="1600" b="1">
                <a:solidFill>
                  <a:srgbClr val="FF0000"/>
                </a:solidFill>
              </a:rPr>
              <a:t>topic增加分区数量时（第二十六面试题说明</a:t>
            </a:r>
            <a:r>
              <a:rPr lang="en-US" altLang="zh-CN" sz="1600" b="1">
                <a:solidFill>
                  <a:srgbClr val="FF0000"/>
                </a:solidFill>
              </a:rPr>
              <a:t> </a:t>
            </a:r>
            <a:r>
              <a:rPr lang="zh-CN" altLang="en-US" sz="1600" b="1">
                <a:solidFill>
                  <a:srgbClr val="FF0000"/>
                </a:solidFill>
              </a:rPr>
              <a:t>增加分区）</a:t>
            </a:r>
            <a:r>
              <a:rPr lang="zh-CN" altLang="en-US" sz="1600"/>
              <a:t>，同样还是由控制器负责分区的重新分配。</a:t>
            </a:r>
            <a:endParaRPr lang="zh-CN" altLang="en-US" sz="1600"/>
          </a:p>
          <a:p>
            <a:endParaRPr lang="zh-CN" altLang="en-US" sz="1600"/>
          </a:p>
          <a:p>
            <a:r>
              <a:rPr lang="zh-CN" altLang="en-US" sz="1600"/>
              <a:t>Kafka中的控制器选举工作依赖于ZooKeeper，成功竞选为控制器的broker会在ZooKeeper中创建/controller这个临时（EPHEMERAL）节点，此临时节点的内容参考如下：</a:t>
            </a:r>
            <a:endParaRPr lang="zh-CN" altLang="en-US" sz="1600"/>
          </a:p>
          <a:p>
            <a:endParaRPr lang="zh-CN" altLang="en-US" sz="1600"/>
          </a:p>
          <a:p>
            <a:endParaRPr lang="zh-CN" altLang="en-US" sz="1600"/>
          </a:p>
          <a:p>
            <a:r>
              <a:rPr lang="zh-CN" altLang="en-US" sz="1600"/>
              <a:t>其中version在目前版本中固定为1，brokerid表示成为控制器的broker的id编号，timestamp表示竞选成为控制器时的时间戳。在任意时刻，集群中</a:t>
            </a:r>
            <a:r>
              <a:rPr lang="zh-CN" altLang="en-US" sz="1600" b="1"/>
              <a:t>有且仅有</a:t>
            </a:r>
            <a:r>
              <a:rPr lang="zh-CN" altLang="en-US" sz="1600"/>
              <a:t>一个控制器。每个 broker 启动的时候会去尝试读取/controller节点的brokerid的值，如果读取到brokerid的值不为-1，则表示已经有其他broker 节点成功竞选为控制器，所以当前 broker 就会放弃竞选；如果 ZooKeeper 中不存在/controller节点，或者这个节点中的数据异常，那么就会尝试去创建/controller节点。当前broker去创建节点的时候，也有可能其他broker同时去尝试创建这个节点，只有创建成功的那个broker才会成为控制器，而创建失败的broker竞选失败。每个broker都会在内存中保存当前控制器的brokerid值，这个值可以标识为activeControllerId。</a:t>
            </a:r>
            <a:endParaRPr lang="zh-CN" altLang="en-US" sz="1600"/>
          </a:p>
          <a:p>
            <a:r>
              <a:rPr lang="zh-CN" altLang="en-US" sz="1600"/>
              <a:t>ZooKeeper 中还有一个与控制器有关的/controller_epoch 节点，这个节点是持久（PERSISTENT）节点，节点中存放的是一个整型的controller_epoch值。controller_epoch用于记录控制器发生变更的次数，即记录当前的控制器是第几代控制器，我们也可以称之为“控制器的纪元”。</a:t>
            </a:r>
            <a:endParaRPr lang="zh-CN" altLang="en-US" sz="1600"/>
          </a:p>
          <a:p>
            <a:r>
              <a:rPr lang="zh-CN" altLang="en-US" sz="1600"/>
              <a:t>controller_epoch的初始值为1，即集群中第一个控制器的纪元为1，当控制器发生变更时，每选出一个新的控制器就将该字段值加1。每个和控制器交互的请求都会携带controller_epoch这个字段，如果请求的controller_epoch值小于内存中的controller_epoch值，则认为这个请求是向已经过期的控制器所发送的请求，那么这个请求会被认定为无效的请求。如果请求的controller_epoch值大于内存中的controller_epoch值，那么说明已经有新的控制器当选了</a:t>
            </a:r>
            <a:endParaRPr lang="zh-CN" altLang="en-US" sz="1600"/>
          </a:p>
        </p:txBody>
      </p:sp>
      <p:pic>
        <p:nvPicPr>
          <p:cNvPr id="12" name="图片 11"/>
          <p:cNvPicPr>
            <a:picLocks noChangeAspect="1"/>
          </p:cNvPicPr>
          <p:nvPr>
            <p:custDataLst>
              <p:tags r:id="rId2"/>
            </p:custDataLst>
          </p:nvPr>
        </p:nvPicPr>
        <p:blipFill>
          <a:blip r:embed="rId3"/>
          <a:stretch>
            <a:fillRect/>
          </a:stretch>
        </p:blipFill>
        <p:spPr>
          <a:xfrm>
            <a:off x="2064385" y="2896870"/>
            <a:ext cx="8933180" cy="3600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面试题二十五：</a:t>
            </a:r>
            <a:r>
              <a:rPr lang="en-US" altLang="zh-CN" sz="2400" b="1" dirty="0">
                <a:solidFill>
                  <a:srgbClr val="002060"/>
                </a:solidFill>
                <a:latin typeface="微软雅黑" panose="020B0503020204020204" pitchFamily="34" charset="-122"/>
                <a:ea typeface="微软雅黑" panose="020B0503020204020204" pitchFamily="34" charset="-122"/>
              </a:rPr>
              <a:t>kafka </a:t>
            </a:r>
            <a:r>
              <a:rPr lang="zh-CN" altLang="en-US" sz="2400" b="1" dirty="0">
                <a:solidFill>
                  <a:srgbClr val="002060"/>
                </a:solidFill>
                <a:latin typeface="微软雅黑" panose="020B0503020204020204" pitchFamily="34" charset="-122"/>
                <a:ea typeface="微软雅黑" panose="020B0503020204020204" pitchFamily="34" charset="-122"/>
              </a:rPr>
              <a:t>控制器有了解吗</a:t>
            </a:r>
            <a:r>
              <a:rPr lang="en-US" altLang="zh-CN" sz="2400" b="1" dirty="0">
                <a:solidFill>
                  <a:srgbClr val="002060"/>
                </a:solidFill>
                <a:latin typeface="微软雅黑" panose="020B0503020204020204" pitchFamily="34" charset="-122"/>
                <a:ea typeface="微软雅黑" panose="020B0503020204020204" pitchFamily="34" charset="-122"/>
              </a:rPr>
              <a:t>? </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 y="1047115"/>
            <a:ext cx="11057255" cy="4769485"/>
          </a:xfrm>
          <a:prstGeom prst="rect">
            <a:avLst/>
          </a:prstGeom>
          <a:noFill/>
        </p:spPr>
        <p:txBody>
          <a:bodyPr wrap="square" rtlCol="0">
            <a:spAutoFit/>
          </a:bodyPr>
          <a:p>
            <a:r>
              <a:rPr lang="zh-CN" altLang="en-US" sz="1600"/>
              <a:t>具备控制器身份的broker需要比其他普通的broker多一份职责，具体细节如下：</a:t>
            </a:r>
            <a:endParaRPr lang="zh-CN" altLang="en-US" sz="1600"/>
          </a:p>
          <a:p>
            <a:r>
              <a:rPr lang="zh-CN" altLang="en-US" sz="1600"/>
              <a:t>· </a:t>
            </a:r>
            <a:r>
              <a:rPr lang="zh-CN" altLang="en-US" sz="1600" b="1"/>
              <a:t>监听分区相关的变化</a:t>
            </a:r>
            <a:r>
              <a:rPr lang="zh-CN" altLang="en-US" sz="1600"/>
              <a:t>。为ZooKeeper中的/admin/reassign_partitions 节点注册 PartitionReassignmentHandler，</a:t>
            </a:r>
            <a:r>
              <a:rPr lang="zh-CN" altLang="en-US" sz="1600" b="1"/>
              <a:t>用来处理分区重分配的动作</a:t>
            </a:r>
            <a:r>
              <a:rPr lang="zh-CN" altLang="en-US" sz="1600"/>
              <a:t>。为 ZooKeeper 中的/isr_change_notification节点注册IsrChangeNotificetionHandler，用来处理ISR集合变更的动作。为ZooKeeper中的/admin/preferred-replica-election节点添加PreferredReplicaElectionHandler，用来处理</a:t>
            </a:r>
            <a:r>
              <a:rPr lang="zh-CN" altLang="en-US" sz="1600" b="1"/>
              <a:t>优先副本的选举</a:t>
            </a:r>
            <a:r>
              <a:rPr lang="zh-CN" altLang="en-US" sz="1600"/>
              <a:t>动作。</a:t>
            </a:r>
            <a:endParaRPr lang="zh-CN" altLang="en-US" sz="1600"/>
          </a:p>
          <a:p>
            <a:r>
              <a:rPr lang="zh-CN" altLang="en-US" sz="1600" b="1"/>
              <a:t>· 监听主题相关的变化</a:t>
            </a:r>
            <a:r>
              <a:rPr lang="zh-CN" altLang="en-US" sz="1600"/>
              <a:t>。为 ZooKeeper 中的/brokers/topics 节点添加TopicChangeHandler，</a:t>
            </a:r>
            <a:r>
              <a:rPr lang="zh-CN" altLang="en-US" sz="1600" b="1"/>
              <a:t>用来处理主题增减的变化</a:t>
            </a:r>
            <a:r>
              <a:rPr lang="zh-CN" altLang="en-US" sz="1600"/>
              <a:t>；为 ZooKeeper 中的/admin/delete_topics节点点添加TopicDeletionHandler，用来处理删除主题的动作。</a:t>
            </a:r>
            <a:endParaRPr lang="zh-CN" altLang="en-US" sz="1600"/>
          </a:p>
          <a:p>
            <a:r>
              <a:rPr lang="zh-CN" altLang="en-US" sz="1600"/>
              <a:t>· </a:t>
            </a:r>
            <a:r>
              <a:rPr lang="zh-CN" altLang="en-US" sz="1600" b="1"/>
              <a:t>监听broker相关的变化</a:t>
            </a:r>
            <a:r>
              <a:rPr lang="zh-CN" altLang="en-US" sz="1600"/>
              <a:t>。为ZooKeeper中的/brokers/ids节点添加BrokerChangeHandler，用来处理broker增减的变化。</a:t>
            </a:r>
            <a:endParaRPr lang="zh-CN" altLang="en-US" sz="1600"/>
          </a:p>
          <a:p>
            <a:r>
              <a:rPr lang="zh-CN" altLang="en-US" sz="1600" b="1"/>
              <a:t>· 从ZooKeeper中读取获取当前所有与主题、分区及broker有关的信息并进行相应的管理</a:t>
            </a:r>
            <a:r>
              <a:rPr lang="zh-CN" altLang="en-US" sz="1600"/>
              <a:t>。对所有主题对应的 ZooKeeper 中的/brokers/topics/＜topic＞节点添加PartitionModificationsHandler，用来监听主题中的分区分配变化。</a:t>
            </a:r>
            <a:endParaRPr lang="zh-CN" altLang="en-US" sz="1600"/>
          </a:p>
          <a:p>
            <a:r>
              <a:rPr lang="zh-CN" altLang="en-US" sz="1600" b="1"/>
              <a:t>· 启动并管理分区状态机和副本状态机。</a:t>
            </a:r>
            <a:endParaRPr lang="zh-CN" altLang="en-US" sz="1600" b="1"/>
          </a:p>
          <a:p>
            <a:r>
              <a:rPr lang="zh-CN" altLang="en-US" sz="1600" b="1"/>
              <a:t>· 更新集群的元数据信息。</a:t>
            </a:r>
            <a:endParaRPr lang="zh-CN" altLang="en-US" sz="1600" b="1"/>
          </a:p>
          <a:p>
            <a:endParaRPr lang="zh-CN" altLang="en-US" sz="1600" b="1"/>
          </a:p>
          <a:p>
            <a:r>
              <a:rPr lang="zh-CN" altLang="en-US" sz="1600"/>
              <a:t>· </a:t>
            </a:r>
            <a:r>
              <a:rPr lang="zh-CN" altLang="en-US" sz="1600" b="1"/>
              <a:t>如果参数 auto.leader.rebalance.enable 设置为 true，则还会开启一个名为“auto-leader-rebalance-task”的定时任务来负责维护分区的优先副本的均衡。（面试题</a:t>
            </a:r>
            <a:r>
              <a:rPr lang="en-US" altLang="zh-CN" sz="1600" b="1"/>
              <a:t>22</a:t>
            </a:r>
            <a:r>
              <a:rPr lang="zh-CN" altLang="en-US" sz="1600" b="1"/>
              <a:t>说过，</a:t>
            </a:r>
            <a:r>
              <a:rPr lang="zh-CN" altLang="en-US" sz="1600">
                <a:sym typeface="+mn-ea"/>
              </a:rPr>
              <a:t>通过kafka-perferred-replica-election.sh脚本配合path-to-json-file参数来对主题topic-partitions执行优先副本的选举操作，面试题</a:t>
            </a:r>
            <a:r>
              <a:rPr lang="en-US" altLang="zh-CN" sz="1600">
                <a:sym typeface="+mn-ea"/>
              </a:rPr>
              <a:t>23</a:t>
            </a:r>
            <a:r>
              <a:rPr lang="zh-CN" altLang="en-US" sz="1600">
                <a:sym typeface="+mn-ea"/>
              </a:rPr>
              <a:t>又说了，选举出来的新的</a:t>
            </a:r>
            <a:r>
              <a:rPr lang="en-US" altLang="zh-CN" sz="1600">
                <a:sym typeface="+mn-ea"/>
              </a:rPr>
              <a:t>leader</a:t>
            </a:r>
            <a:r>
              <a:rPr lang="zh-CN" altLang="en-US" sz="1600">
                <a:sym typeface="+mn-ea"/>
              </a:rPr>
              <a:t>副本可能会导致集群负载失调，我们通过</a:t>
            </a:r>
            <a:r>
              <a:rPr lang="en-US" altLang="zh-CN" sz="1600">
                <a:sym typeface="+mn-ea"/>
              </a:rPr>
              <a:t>kafka-reassign-partitions.sh</a:t>
            </a:r>
            <a:r>
              <a:rPr lang="zh-CN" altLang="en-US" sz="1600">
                <a:sym typeface="+mn-ea"/>
              </a:rPr>
              <a:t>命令进行副本的均衡，那这里提到的</a:t>
            </a:r>
            <a:r>
              <a:rPr lang="en-US" altLang="zh-CN" sz="1600">
                <a:sym typeface="+mn-ea"/>
              </a:rPr>
              <a:t> </a:t>
            </a:r>
            <a:r>
              <a:rPr lang="zh-CN" altLang="en-US" sz="1600">
                <a:sym typeface="+mn-ea"/>
              </a:rPr>
              <a:t>自动优选副本均衡是干什么的？这个参数，在</a:t>
            </a:r>
            <a:r>
              <a:rPr lang="en-US" altLang="zh-CN" sz="1600">
                <a:sym typeface="+mn-ea"/>
              </a:rPr>
              <a:t>prod</a:t>
            </a:r>
            <a:r>
              <a:rPr lang="zh-CN" altLang="en-US" sz="1600">
                <a:sym typeface="+mn-ea"/>
              </a:rPr>
              <a:t>上一定要设置为</a:t>
            </a:r>
            <a:r>
              <a:rPr lang="en-US" altLang="zh-CN" sz="1600">
                <a:sym typeface="+mn-ea"/>
              </a:rPr>
              <a:t>false</a:t>
            </a:r>
            <a:r>
              <a:rPr lang="zh-CN" altLang="en-US" sz="1600">
                <a:sym typeface="+mn-ea"/>
              </a:rPr>
              <a:t>，我门不能开启自动的优选副本的均衡，这个参数如果开启，</a:t>
            </a:r>
            <a:r>
              <a:rPr lang="en-US" altLang="zh-CN" sz="1600">
                <a:sym typeface="+mn-ea"/>
              </a:rPr>
              <a:t>kafka</a:t>
            </a:r>
            <a:r>
              <a:rPr lang="zh-CN" altLang="en-US" sz="1600">
                <a:sym typeface="+mn-ea"/>
              </a:rPr>
              <a:t>会每</a:t>
            </a:r>
            <a:r>
              <a:rPr lang="en-US" altLang="zh-CN" sz="1600">
                <a:sym typeface="+mn-ea"/>
              </a:rPr>
              <a:t>5</a:t>
            </a:r>
            <a:r>
              <a:rPr lang="zh-CN" altLang="en-US" sz="1600">
                <a:sym typeface="+mn-ea"/>
              </a:rPr>
              <a:t>分钟进行一次均衡率的计算，如果不均衡律超过</a:t>
            </a:r>
            <a:r>
              <a:rPr lang="en-US" altLang="zh-CN" sz="1600">
                <a:sym typeface="+mn-ea"/>
              </a:rPr>
              <a:t> 10% </a:t>
            </a:r>
            <a:r>
              <a:rPr lang="zh-CN" altLang="en-US" sz="1600">
                <a:sym typeface="+mn-ea"/>
              </a:rPr>
              <a:t>就会触发一次自动的</a:t>
            </a:r>
            <a:r>
              <a:rPr lang="en-US" altLang="zh-CN" sz="1600">
                <a:sym typeface="+mn-ea"/>
              </a:rPr>
              <a:t> </a:t>
            </a:r>
            <a:r>
              <a:rPr lang="zh-CN" altLang="en-US" sz="1600">
                <a:sym typeface="+mn-ea"/>
              </a:rPr>
              <a:t>副本均衡。</a:t>
            </a:r>
            <a:r>
              <a:rPr lang="zh-CN" altLang="en-US" sz="1600" b="1"/>
              <a:t>）</a:t>
            </a:r>
            <a:endParaRPr lang="zh-CN" altLang="en-US" sz="1600"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面试题二十五：</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如何修改分区数和分区副本数儿？</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 y="1047115"/>
            <a:ext cx="11057255" cy="2799715"/>
          </a:xfrm>
          <a:prstGeom prst="rect">
            <a:avLst/>
          </a:prstGeom>
          <a:noFill/>
        </p:spPr>
        <p:txBody>
          <a:bodyPr wrap="square" rtlCol="0">
            <a:spAutoFit/>
          </a:bodyPr>
          <a:p>
            <a:r>
              <a:rPr lang="en-US" altLang="zh-CN" sz="1600" b="1"/>
              <a:t>kafka</a:t>
            </a:r>
            <a:r>
              <a:rPr lang="zh-CN" altLang="en-US" sz="1600" b="1"/>
              <a:t>修改分区数：</a:t>
            </a:r>
            <a:endParaRPr lang="zh-CN" altLang="en-US" sz="1600" b="1"/>
          </a:p>
          <a:p>
            <a:endParaRPr lang="zh-CN" altLang="en-US" sz="1600" b="1"/>
          </a:p>
          <a:p>
            <a:endParaRPr lang="zh-CN" altLang="en-US" sz="1600" b="1"/>
          </a:p>
          <a:p>
            <a:endParaRPr lang="zh-CN" altLang="en-US" sz="1600" b="1"/>
          </a:p>
          <a:p>
            <a:endParaRPr lang="zh-CN" altLang="en-US" sz="1600" b="1"/>
          </a:p>
          <a:p>
            <a:endParaRPr lang="en-US" altLang="zh-CN" sz="1600" b="1"/>
          </a:p>
          <a:p>
            <a:r>
              <a:rPr lang="en-US" altLang="zh-CN" sz="1600" b="1"/>
              <a:t>kafka</a:t>
            </a:r>
            <a:r>
              <a:rPr lang="zh-CN" altLang="en-US" sz="1600" b="1"/>
              <a:t>如果增加了分区数，对于生产者消息的负载就会发生变化，之前某一个</a:t>
            </a:r>
            <a:r>
              <a:rPr lang="en-US" altLang="zh-CN" sz="1600" b="1"/>
              <a:t>key</a:t>
            </a:r>
            <a:r>
              <a:rPr lang="zh-CN" altLang="en-US" sz="1600" b="1"/>
              <a:t>可能会存入</a:t>
            </a:r>
            <a:r>
              <a:rPr lang="en-US" altLang="zh-CN" sz="1600" b="1"/>
              <a:t>A</a:t>
            </a:r>
            <a:r>
              <a:rPr lang="zh-CN" altLang="en-US" sz="1600" b="1"/>
              <a:t>分区，那么增加完分区数之后，这相同的消息可能会存入分区</a:t>
            </a:r>
            <a:r>
              <a:rPr lang="en-US" altLang="zh-CN" sz="1600" b="1"/>
              <a:t>B</a:t>
            </a:r>
            <a:r>
              <a:rPr lang="zh-CN" altLang="en-US" sz="1600" b="1"/>
              <a:t>。一定要注意，我们没有消息按</a:t>
            </a:r>
            <a:r>
              <a:rPr lang="en-US" altLang="zh-CN" sz="1600" b="1"/>
              <a:t>key</a:t>
            </a:r>
            <a:r>
              <a:rPr lang="zh-CN" altLang="en-US" sz="1600" b="1"/>
              <a:t>进行的指定分区的存入场景和顺序消费场景，否则需要慎重。</a:t>
            </a:r>
            <a:r>
              <a:rPr lang="en-US" altLang="zh-CN" sz="1600" b="1"/>
              <a:t>kakfa</a:t>
            </a:r>
            <a:r>
              <a:rPr lang="zh-CN" altLang="en-US" sz="1600" b="1"/>
              <a:t>只支持增加分区，不支持减少分区。</a:t>
            </a:r>
            <a:endParaRPr lang="zh-CN" altLang="en-US" sz="1600" b="1"/>
          </a:p>
          <a:p>
            <a:endParaRPr lang="en-US" altLang="zh-CN" sz="1600" b="1"/>
          </a:p>
          <a:p>
            <a:r>
              <a:rPr lang="en-US" altLang="zh-CN" sz="1600" b="1"/>
              <a:t>kafka</a:t>
            </a:r>
            <a:r>
              <a:rPr lang="zh-CN" altLang="en-US" sz="1600" b="1"/>
              <a:t>修改分区副本数</a:t>
            </a:r>
            <a:endParaRPr lang="zh-CN" altLang="en-US" sz="1600" b="1"/>
          </a:p>
        </p:txBody>
      </p:sp>
      <p:pic>
        <p:nvPicPr>
          <p:cNvPr id="6" name="图片 5"/>
          <p:cNvPicPr>
            <a:picLocks noChangeAspect="1"/>
          </p:cNvPicPr>
          <p:nvPr>
            <p:custDataLst>
              <p:tags r:id="rId2"/>
            </p:custDataLst>
          </p:nvPr>
        </p:nvPicPr>
        <p:blipFill>
          <a:blip r:embed="rId3"/>
          <a:stretch>
            <a:fillRect/>
          </a:stretch>
        </p:blipFill>
        <p:spPr>
          <a:xfrm>
            <a:off x="2743835" y="920750"/>
            <a:ext cx="7830820" cy="149352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021080" y="3779520"/>
            <a:ext cx="2439670" cy="313690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4400550" y="4385310"/>
            <a:ext cx="7791450" cy="955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面试题二十六：</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为什么用磁盘进行存储还能保证高吞吐量？</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02615" y="920750"/>
            <a:ext cx="11468735" cy="5507990"/>
          </a:xfrm>
          <a:prstGeom prst="rect">
            <a:avLst/>
          </a:prstGeom>
          <a:noFill/>
        </p:spPr>
        <p:txBody>
          <a:bodyPr wrap="square" rtlCol="0">
            <a:spAutoFit/>
          </a:bodyPr>
          <a:p>
            <a:r>
              <a:rPr lang="en-US" altLang="zh-CN" sz="1600"/>
              <a:t>kafka</a:t>
            </a:r>
            <a:r>
              <a:rPr lang="zh-CN" altLang="en-US" sz="1600"/>
              <a:t>使用磁盘进行存储，能够达到高吞吐量和处理速度，主要依赖以下</a:t>
            </a:r>
            <a:r>
              <a:rPr lang="en-US" altLang="zh-CN" sz="1600"/>
              <a:t>3</a:t>
            </a:r>
            <a:r>
              <a:rPr lang="zh-CN" altLang="en-US" sz="1600"/>
              <a:t>个技术：消息顺序追加、页缓存等技术和零拷贝（Zero-Copy）技术。</a:t>
            </a:r>
            <a:endParaRPr lang="zh-CN" altLang="en-US" sz="1600"/>
          </a:p>
          <a:p>
            <a:endParaRPr lang="zh-CN" altLang="en-US" sz="1600"/>
          </a:p>
          <a:p>
            <a:r>
              <a:rPr lang="zh-CN" altLang="en-US" sz="1600" b="1">
                <a:sym typeface="+mn-ea"/>
              </a:rPr>
              <a:t>消息顺序追加</a:t>
            </a:r>
            <a:endParaRPr lang="zh-CN" altLang="en-US" sz="1600" b="1">
              <a:sym typeface="+mn-ea"/>
            </a:endParaRPr>
          </a:p>
          <a:p>
            <a:r>
              <a:rPr lang="zh-CN" altLang="en-US" sz="1600"/>
              <a:t>Kafka 依赖于文件系统（更底层地来说就是磁盘）来存储和缓存消息，</a:t>
            </a:r>
            <a:r>
              <a:rPr lang="en-US" altLang="zh-CN" sz="1600"/>
              <a:t>kafka</a:t>
            </a:r>
            <a:r>
              <a:rPr lang="zh-CN" altLang="en-US" sz="1600"/>
              <a:t>将消息以追加日志文件的形式</a:t>
            </a:r>
            <a:r>
              <a:rPr lang="zh-CN" altLang="en-US" sz="1600" b="1"/>
              <a:t>顺序写入磁盘</a:t>
            </a:r>
            <a:r>
              <a:rPr lang="zh-CN" altLang="en-US" sz="1600"/>
              <a:t>。有关测试结果表明，一个由6块7200r/min的RAID-5阵列组成的磁盘簇的线性（顺序）写入速度可以达到600MB/s，而随机写入速度只有100KB/s，两者性能相差6000倍。Kafka 在设计时采用了文件追加的方式来写入消息，即只能在日志文件的尾部追加新的消息，并且也不允许修改已写入的消息，这种方式属于典型的顺序写盘的操作，所以就算 Kafka使用磁盘作为存储介质，它所能承载的吞吐量也不容小觑</a:t>
            </a:r>
            <a:endParaRPr lang="zh-CN" altLang="en-US" sz="1600"/>
          </a:p>
          <a:p>
            <a:r>
              <a:rPr lang="zh-CN" altLang="en-US" sz="1600" b="1">
                <a:sym typeface="+mn-ea"/>
              </a:rPr>
              <a:t>页缓存（和</a:t>
            </a:r>
            <a:r>
              <a:rPr lang="en-US" altLang="zh-CN" sz="1600" b="1">
                <a:sym typeface="+mn-ea"/>
              </a:rPr>
              <a:t>mysql</a:t>
            </a:r>
            <a:r>
              <a:rPr lang="zh-CN" altLang="en-US" sz="1600" b="1">
                <a:sym typeface="+mn-ea"/>
              </a:rPr>
              <a:t>的机制几乎完全一致）</a:t>
            </a:r>
            <a:endParaRPr lang="zh-CN" altLang="en-US" sz="1600" b="1">
              <a:sym typeface="+mn-ea"/>
            </a:endParaRPr>
          </a:p>
          <a:p>
            <a:r>
              <a:rPr lang="zh-CN" altLang="en-US" sz="1600"/>
              <a:t>页缓存是操作系统实现的一种主要的磁盘缓存，以此用来减少对磁盘 I/O 的操作。具体来说，就是把磁盘中的数据缓存到内存中，把对磁盘的访问变为对内存的访问。为了弥补性能上的差异，当一个进程准备读取磁盘上的文件内容时，操作系统会先查看待读取的数据所在的页（page）是否在页缓存（pagecache）中，如果存在（命中）则直接返回数据，从而避免了对物理磁盘的 I/O 操作；如果没有命中，则操作系统会向磁盘发起读取请求并将读取的数据页存入页缓存，之后再将数据返回给进程。同样，如果一个进程需要将数据写入磁盘，那么操作系统也会检测数据对应的页是否在页缓存中，如果不存在，则会先在页缓存中添加相应的页，最后将数据写入对应的页。被修改过后的页也就变成了脏页，操作系统会在合适的时间把脏页中的数据写入磁盘，以保持数据的一致性。</a:t>
            </a:r>
            <a:endParaRPr lang="zh-CN" altLang="en-US" sz="1600"/>
          </a:p>
          <a:p>
            <a:r>
              <a:rPr lang="zh-CN" altLang="en-US" sz="1600"/>
              <a:t>Kafka 中大量使用了页缓存，这是 Kafka 实现高吞吐的重要因素之一。虽然消息都是先被写入页缓存，然后由操作系统负责具体的刷盘任务的，但在Kafka中同样提供了同步刷盘及间断性强制刷盘（fsync）的功能，这些功能可以通过 log.flush.interval.messages、log.flush.interval.ms 等参数来控制。同步刷盘可以提高消息的可靠性，防止由于机器掉电等异常造成处于页缓存而没有及时写入磁盘的消息丢失。</a:t>
            </a:r>
            <a:endParaRPr lang="zh-CN" altLang="en-US" sz="1600"/>
          </a:p>
          <a:p>
            <a:r>
              <a:rPr lang="zh-CN" altLang="en-US" sz="1600" b="1">
                <a:sym typeface="+mn-ea"/>
              </a:rPr>
              <a:t>零拷贝：</a:t>
            </a:r>
            <a:r>
              <a:rPr lang="en-US" altLang="zh-CN" sz="1600" b="1">
                <a:sym typeface="+mn-ea"/>
              </a:rPr>
              <a:t>netty</a:t>
            </a:r>
            <a:r>
              <a:rPr lang="zh-CN" altLang="en-US" sz="1600" b="1">
                <a:sym typeface="+mn-ea"/>
              </a:rPr>
              <a:t>讲解</a:t>
            </a:r>
            <a:endParaRPr lang="zh-CN" altLang="en-US" sz="1600" b="1">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面试题二十七：</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与日志相关的文件有了解吗？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20700" y="982345"/>
            <a:ext cx="11322050" cy="645160"/>
          </a:xfrm>
          <a:prstGeom prst="rect">
            <a:avLst/>
          </a:prstGeom>
          <a:noFill/>
        </p:spPr>
        <p:txBody>
          <a:bodyPr wrap="square" rtlCol="0">
            <a:spAutoFit/>
          </a:bodyPr>
          <a:p>
            <a:r>
              <a:rPr lang="zh-CN" altLang="en-US"/>
              <a:t>Log对应了一个命名形式为＜topic＞-＜partition＞的文件夹。举个例子，假设有一个名为“topic-log”的主题，此主题中具有 4 个分区，那么在实际物理存储上表现为“topic-log-0”“topic-log-1”“topic-log-2”“topic-log-3”这4个文件夹。</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1694815" y="1627505"/>
            <a:ext cx="7490460" cy="2607310"/>
          </a:xfrm>
          <a:prstGeom prst="rect">
            <a:avLst/>
          </a:prstGeom>
        </p:spPr>
      </p:pic>
      <p:sp>
        <p:nvSpPr>
          <p:cNvPr id="11" name="文本框 10"/>
          <p:cNvSpPr txBox="1"/>
          <p:nvPr/>
        </p:nvSpPr>
        <p:spPr>
          <a:xfrm>
            <a:off x="520700" y="4163060"/>
            <a:ext cx="11671300" cy="2306955"/>
          </a:xfrm>
          <a:prstGeom prst="rect">
            <a:avLst/>
          </a:prstGeom>
          <a:noFill/>
        </p:spPr>
        <p:txBody>
          <a:bodyPr wrap="square" rtlCol="0">
            <a:spAutoFit/>
          </a:bodyPr>
          <a:p>
            <a:r>
              <a:rPr lang="zh-CN" altLang="en-US" sz="1600"/>
              <a:t>前三个文件：</a:t>
            </a:r>
            <a:r>
              <a:rPr lang="en-US" altLang="zh-CN" sz="1600"/>
              <a:t>index</a:t>
            </a:r>
            <a:r>
              <a:rPr lang="zh-CN" altLang="en-US" sz="1600"/>
              <a:t>文件代表</a:t>
            </a:r>
            <a:r>
              <a:rPr lang="en-US" altLang="zh-CN" sz="1600"/>
              <a:t> </a:t>
            </a:r>
            <a:r>
              <a:rPr lang="zh-CN" altLang="en-US" sz="1600"/>
              <a:t>我们日志文件中的</a:t>
            </a:r>
            <a:r>
              <a:rPr lang="en-US" altLang="zh-CN" sz="1600"/>
              <a:t> offset</a:t>
            </a:r>
            <a:r>
              <a:rPr lang="zh-CN" altLang="en-US" sz="1600"/>
              <a:t>偏移量和实际的磁盘存储地址的一个</a:t>
            </a:r>
            <a:r>
              <a:rPr lang="en-US" altLang="zh-CN" sz="1600"/>
              <a:t>mapping</a:t>
            </a:r>
            <a:r>
              <a:rPr lang="zh-CN" altLang="en-US" sz="1600"/>
              <a:t>映射；</a:t>
            </a:r>
            <a:r>
              <a:rPr lang="en-US" altLang="zh-CN" sz="1600"/>
              <a:t>log</a:t>
            </a:r>
            <a:r>
              <a:rPr lang="zh-CN" altLang="en-US" sz="1600"/>
              <a:t>文件，他就是我们的分区的消息追加的那个日志文件；</a:t>
            </a:r>
            <a:r>
              <a:rPr lang="en-US" altLang="zh-CN" sz="1600"/>
              <a:t>timeindex </a:t>
            </a:r>
            <a:r>
              <a:rPr lang="zh-CN" altLang="en-US" sz="1600"/>
              <a:t>是根据时间戳和</a:t>
            </a:r>
            <a:r>
              <a:rPr lang="en-US" altLang="zh-CN" sz="1600"/>
              <a:t>offset</a:t>
            </a:r>
            <a:r>
              <a:rPr lang="zh-CN" altLang="en-US" sz="1600"/>
              <a:t>的一个映射关系。这三个文件的文件名是一样的，都代表开头的第一条数据是从</a:t>
            </a:r>
            <a:r>
              <a:rPr lang="en-US" altLang="zh-CN" sz="1600"/>
              <a:t>offset 0000...0000</a:t>
            </a:r>
            <a:r>
              <a:rPr lang="zh-CN" altLang="en-US" sz="1600"/>
              <a:t>（</a:t>
            </a:r>
            <a:r>
              <a:rPr lang="en-US" altLang="zh-CN" sz="1600"/>
              <a:t>64</a:t>
            </a:r>
            <a:r>
              <a:rPr lang="zh-CN" altLang="en-US" sz="1600"/>
              <a:t>位</a:t>
            </a:r>
            <a:r>
              <a:rPr lang="en-US" altLang="zh-CN" sz="1600"/>
              <a:t>long</a:t>
            </a:r>
            <a:r>
              <a:rPr lang="zh-CN" altLang="en-US" sz="1600"/>
              <a:t>整型）开始的。</a:t>
            </a:r>
            <a:endParaRPr lang="zh-CN" altLang="en-US" sz="1600"/>
          </a:p>
          <a:p>
            <a:r>
              <a:rPr lang="zh-CN" altLang="en-US" sz="1600"/>
              <a:t>第四个文件：</a:t>
            </a:r>
            <a:r>
              <a:rPr lang="en-US" altLang="zh-CN" sz="1600"/>
              <a:t>snapshot</a:t>
            </a:r>
            <a:r>
              <a:rPr lang="zh-CN" altLang="en-US" sz="1600"/>
              <a:t>文件，当我们关闭</a:t>
            </a:r>
            <a:r>
              <a:rPr lang="en-US" altLang="zh-CN" sz="1600"/>
              <a:t>kafka</a:t>
            </a:r>
            <a:r>
              <a:rPr lang="zh-CN" altLang="en-US" sz="1600"/>
              <a:t>时，会生成一个</a:t>
            </a:r>
            <a:r>
              <a:rPr lang="en-US" altLang="zh-CN" sz="1600"/>
              <a:t>snapshot</a:t>
            </a:r>
            <a:r>
              <a:rPr lang="zh-CN" altLang="en-US" sz="1600"/>
              <a:t>文件，用于启动</a:t>
            </a:r>
            <a:r>
              <a:rPr lang="en-US" altLang="zh-CN" sz="1600"/>
              <a:t>kafka</a:t>
            </a:r>
            <a:r>
              <a:rPr lang="zh-CN" altLang="en-US" sz="1600"/>
              <a:t>时的一个快速启动方案。</a:t>
            </a:r>
            <a:endParaRPr lang="zh-CN" altLang="en-US" sz="1600"/>
          </a:p>
          <a:p>
            <a:r>
              <a:rPr lang="zh-CN" altLang="en-US" sz="1600"/>
              <a:t>第</a:t>
            </a:r>
            <a:r>
              <a:rPr lang="en-US" altLang="zh-CN" sz="1600"/>
              <a:t>5 - 7 </a:t>
            </a:r>
            <a:r>
              <a:rPr lang="zh-CN" altLang="en-US" sz="1600"/>
              <a:t>个文件：这个文件的名称是</a:t>
            </a:r>
            <a:r>
              <a:rPr lang="en-US" altLang="zh-CN" sz="1600"/>
              <a:t> </a:t>
            </a:r>
            <a:r>
              <a:rPr lang="zh-CN" altLang="en-US" sz="1600"/>
              <a:t>以</a:t>
            </a:r>
            <a:r>
              <a:rPr lang="en-US" altLang="zh-CN" sz="1600"/>
              <a:t> 133 </a:t>
            </a:r>
            <a:r>
              <a:rPr lang="zh-CN" altLang="en-US" sz="1600"/>
              <a:t>结尾的，说明，这个文件的第一条消息是从</a:t>
            </a:r>
            <a:r>
              <a:rPr lang="en-US" altLang="zh-CN" sz="1600"/>
              <a:t>offset 133</a:t>
            </a:r>
            <a:r>
              <a:rPr lang="zh-CN" altLang="en-US" sz="1600"/>
              <a:t>开始的。后续的消息，都会存储到</a:t>
            </a:r>
            <a:r>
              <a:rPr lang="en-US" altLang="zh-CN" sz="1600"/>
              <a:t>133.log</a:t>
            </a:r>
            <a:r>
              <a:rPr lang="zh-CN" altLang="en-US" sz="1600"/>
              <a:t>。我们</a:t>
            </a:r>
            <a:r>
              <a:rPr lang="en-US" altLang="zh-CN" sz="1600"/>
              <a:t>kafka</a:t>
            </a:r>
            <a:r>
              <a:rPr lang="zh-CN" altLang="en-US" sz="1600"/>
              <a:t>的日志文件就是以</a:t>
            </a:r>
            <a:r>
              <a:rPr lang="en-US" altLang="zh-CN" sz="1600"/>
              <a:t>log </a:t>
            </a:r>
            <a:r>
              <a:rPr lang="zh-CN" altLang="en-US" sz="1600"/>
              <a:t>段</a:t>
            </a:r>
            <a:r>
              <a:rPr lang="en-US" altLang="zh-CN" sz="1600"/>
              <a:t> segment</a:t>
            </a:r>
            <a:r>
              <a:rPr lang="zh-CN" altLang="en-US" sz="1600"/>
              <a:t>形式存储（为了防止当个的</a:t>
            </a:r>
            <a:r>
              <a:rPr lang="en-US" altLang="zh-CN" sz="1600"/>
              <a:t>log</a:t>
            </a:r>
            <a:r>
              <a:rPr lang="zh-CN" altLang="en-US" sz="1600"/>
              <a:t>文件过大而引起的无法管理问题</a:t>
            </a:r>
            <a:r>
              <a:rPr lang="en-US" altLang="zh-CN" sz="1600"/>
              <a:t>-</a:t>
            </a:r>
            <a:r>
              <a:rPr lang="zh-CN" altLang="en-US" sz="1600"/>
              <a:t>过期的</a:t>
            </a:r>
            <a:r>
              <a:rPr lang="en-US" altLang="zh-CN" sz="1600"/>
              <a:t>log</a:t>
            </a:r>
            <a:r>
              <a:rPr lang="zh-CN" altLang="en-US" sz="1600"/>
              <a:t>的删除）的，每一个段文件中都会存储一部分消息，只有最后一个段文件是活跃的</a:t>
            </a:r>
            <a:r>
              <a:rPr lang="en-US" altLang="zh-CN" sz="1600"/>
              <a:t>log</a:t>
            </a:r>
            <a:r>
              <a:rPr lang="zh-CN" altLang="en-US" sz="1600"/>
              <a:t>文件。</a:t>
            </a:r>
            <a:endParaRPr lang="zh-CN" altLang="en-US" sz="1600"/>
          </a:p>
          <a:p>
            <a:r>
              <a:rPr lang="zh-CN" altLang="en-US" sz="1600"/>
              <a:t>第八个文件，</a:t>
            </a:r>
            <a:r>
              <a:rPr lang="en-US" altLang="zh-CN" sz="1600"/>
              <a:t>leader-epoch-checkpoint</a:t>
            </a:r>
            <a:r>
              <a:rPr lang="zh-CN" altLang="en-US" sz="1600"/>
              <a:t>：与</a:t>
            </a:r>
            <a:r>
              <a:rPr lang="en-US" altLang="zh-CN" sz="1600"/>
              <a:t>leader</a:t>
            </a:r>
            <a:r>
              <a:rPr lang="zh-CN" altLang="en-US" sz="1600"/>
              <a:t>副本分区的</a:t>
            </a:r>
            <a:r>
              <a:rPr lang="en-US" altLang="zh-CN" sz="1600"/>
              <a:t>checkpoint</a:t>
            </a:r>
            <a:r>
              <a:rPr lang="zh-CN" altLang="en-US" sz="1600"/>
              <a:t>点，因为有</a:t>
            </a:r>
            <a:r>
              <a:rPr lang="en-US" altLang="zh-CN" sz="1600"/>
              <a:t>ISR</a:t>
            </a:r>
            <a:r>
              <a:rPr lang="zh-CN" altLang="en-US" sz="1600"/>
              <a:t>，有</a:t>
            </a:r>
            <a:r>
              <a:rPr lang="en-US" altLang="zh-CN" sz="1600"/>
              <a:t>OSR.</a:t>
            </a:r>
            <a:endParaRPr lang="en-US" altLang="zh-CN" sz="1600"/>
          </a:p>
          <a:p>
            <a:r>
              <a:rPr lang="zh-CN" altLang="en-US" sz="1600"/>
              <a:t>第九个文件：分区元数据文件。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面试题二十八：分段日志文件是根据什么进行的分段？</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5475" y="920750"/>
            <a:ext cx="11268710" cy="3138170"/>
          </a:xfrm>
          <a:prstGeom prst="rect">
            <a:avLst/>
          </a:prstGeom>
          <a:noFill/>
        </p:spPr>
        <p:txBody>
          <a:bodyPr wrap="square" rtlCol="0" anchor="t">
            <a:spAutoFit/>
          </a:bodyPr>
          <a:p>
            <a:r>
              <a:rPr lang="zh-CN" altLang="en-US"/>
              <a:t>日志分段文件切分包含以下几个条件，满足其一即可。</a:t>
            </a:r>
            <a:endParaRPr lang="zh-CN" altLang="en-US"/>
          </a:p>
          <a:p>
            <a:endParaRPr lang="zh-CN" altLang="en-US"/>
          </a:p>
          <a:p>
            <a:r>
              <a:rPr lang="zh-CN" altLang="en-US" b="1"/>
              <a:t>（1）当前日志分段文件的大小超过了 broker 端参数 log.segment.bytes 配置的值。log.segment.bytes参数的默认值为1073741824，即1GB</a:t>
            </a:r>
            <a:r>
              <a:rPr lang="en-US" altLang="zh-CN" b="1"/>
              <a:t> .log</a:t>
            </a:r>
            <a:r>
              <a:rPr lang="zh-CN" altLang="en-US" b="1"/>
              <a:t>文件。</a:t>
            </a:r>
            <a:r>
              <a:rPr lang="en-US" altLang="zh-CN" b="1"/>
              <a:t>   </a:t>
            </a:r>
            <a:endParaRPr lang="zh-CN" altLang="en-US" b="1"/>
          </a:p>
          <a:p>
            <a:r>
              <a:rPr lang="zh-CN" altLang="en-US"/>
              <a:t>（2）当前日志分段中消息的最大时间戳与当前系统的时间戳的差值大于 log.roll.ms或log.roll.hours参数配置的值。如果同时配置了log.roll.ms和log.roll.hours参数，那么log.roll.ms的优先级高。默认情况下，</a:t>
            </a:r>
            <a:r>
              <a:rPr lang="zh-CN" altLang="en-US" b="1"/>
              <a:t>只配置了log.roll.hours参数，其值为168，即7天。</a:t>
            </a:r>
            <a:r>
              <a:rPr lang="en-US" altLang="zh-CN" b="1"/>
              <a:t>   </a:t>
            </a:r>
            <a:endParaRPr lang="zh-CN" altLang="en-US" b="1"/>
          </a:p>
          <a:p>
            <a:r>
              <a:rPr lang="zh-CN" altLang="en-US"/>
              <a:t>（3）偏移量索引文件</a:t>
            </a:r>
            <a:r>
              <a:rPr lang="en-US" altLang="zh-CN"/>
              <a:t>.index</a:t>
            </a:r>
            <a:r>
              <a:rPr lang="zh-CN" altLang="en-US"/>
              <a:t>或时间戳索引文件</a:t>
            </a:r>
            <a:r>
              <a:rPr lang="en-US" altLang="zh-CN"/>
              <a:t>.timeindex</a:t>
            </a:r>
            <a:r>
              <a:rPr lang="zh-CN" altLang="en-US"/>
              <a:t>的大小达到broker端参数log.index.size.max.bytes配置的值。log.index.size.max.bytes的默认值为10485760，</a:t>
            </a:r>
            <a:r>
              <a:rPr lang="zh-CN" altLang="en-US" b="1"/>
              <a:t>即10MB</a:t>
            </a:r>
            <a:r>
              <a:rPr lang="zh-CN" altLang="en-US"/>
              <a:t>。</a:t>
            </a:r>
            <a:r>
              <a:rPr lang="en-US" altLang="zh-CN"/>
              <a:t> </a:t>
            </a:r>
            <a:endParaRPr lang="zh-CN" altLang="en-US"/>
          </a:p>
          <a:p>
            <a:r>
              <a:rPr lang="zh-CN" altLang="en-US"/>
              <a:t>（4）追加的消息的偏移量与当前日志分段的偏移量之间的差值大于Integer.MAX_VALUE，即要追加的消息的偏移量不能转变为相对偏移量（offset-baseOffset＞Integer.MAX_VALUE）。</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面试题二十九：</a:t>
            </a:r>
            <a:r>
              <a:rPr lang="en-US" sz="2400" b="1" dirty="0">
                <a:solidFill>
                  <a:srgbClr val="002060"/>
                </a:solidFill>
                <a:latin typeface="微软雅黑" panose="020B0503020204020204" pitchFamily="34" charset="-122"/>
                <a:ea typeface="微软雅黑" panose="020B0503020204020204" pitchFamily="34" charset="-122"/>
              </a:rPr>
              <a:t>log</a:t>
            </a:r>
            <a:r>
              <a:rPr lang="zh-CN" altLang="en-US" sz="2400" b="1" dirty="0">
                <a:solidFill>
                  <a:srgbClr val="002060"/>
                </a:solidFill>
                <a:latin typeface="微软雅黑" panose="020B0503020204020204" pitchFamily="34" charset="-122"/>
                <a:ea typeface="微软雅黑" panose="020B0503020204020204" pitchFamily="34" charset="-122"/>
              </a:rPr>
              <a:t>日志具体的文件格式有研究过吗？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2"/>
            </p:custDataLst>
          </p:nvPr>
        </p:nvPicPr>
        <p:blipFill>
          <a:blip r:embed="rId3"/>
          <a:stretch>
            <a:fillRect/>
          </a:stretch>
        </p:blipFill>
        <p:spPr>
          <a:xfrm>
            <a:off x="6810375" y="1054735"/>
            <a:ext cx="5247005" cy="5558155"/>
          </a:xfrm>
          <a:prstGeom prst="rect">
            <a:avLst/>
          </a:prstGeom>
        </p:spPr>
      </p:pic>
      <p:sp>
        <p:nvSpPr>
          <p:cNvPr id="6" name="文本框 5"/>
          <p:cNvSpPr txBox="1"/>
          <p:nvPr/>
        </p:nvSpPr>
        <p:spPr>
          <a:xfrm>
            <a:off x="598805" y="983615"/>
            <a:ext cx="6133465" cy="5507990"/>
          </a:xfrm>
          <a:prstGeom prst="rect">
            <a:avLst/>
          </a:prstGeom>
          <a:noFill/>
        </p:spPr>
        <p:txBody>
          <a:bodyPr wrap="square" rtlCol="0">
            <a:spAutoFit/>
          </a:bodyPr>
          <a:p>
            <a:r>
              <a:rPr lang="zh-CN" altLang="en-US" sz="1600"/>
              <a:t> first offset：表示当前RecordBatch的起始位移。</a:t>
            </a:r>
            <a:endParaRPr lang="zh-CN" altLang="en-US" sz="1600"/>
          </a:p>
          <a:p>
            <a:r>
              <a:rPr lang="zh-CN" altLang="en-US" sz="1600"/>
              <a:t>· length：计算从partition leader epoch字段开始到末尾的长度。</a:t>
            </a:r>
            <a:endParaRPr lang="zh-CN" altLang="en-US" sz="1600"/>
          </a:p>
          <a:p>
            <a:r>
              <a:rPr lang="zh-CN" altLang="en-US" sz="1600"/>
              <a:t>· partition leader epoch：分区leader纪元</a:t>
            </a:r>
            <a:endParaRPr lang="zh-CN" altLang="en-US" sz="1600"/>
          </a:p>
          <a:p>
            <a:r>
              <a:rPr lang="zh-CN" altLang="en-US" sz="1600"/>
              <a:t>· magic：消息格式的版本号，对v2版本而言，magic等于2。</a:t>
            </a:r>
            <a:endParaRPr lang="zh-CN" altLang="en-US" sz="1600"/>
          </a:p>
          <a:p>
            <a:r>
              <a:rPr lang="zh-CN" altLang="en-US" sz="1600"/>
              <a:t>· attributes：消息属性</a:t>
            </a:r>
            <a:endParaRPr lang="zh-CN" altLang="en-US" sz="1600"/>
          </a:p>
          <a:p>
            <a:r>
              <a:rPr lang="zh-CN" altLang="en-US" sz="1600"/>
              <a:t>· </a:t>
            </a:r>
            <a:r>
              <a:rPr lang="zh-CN" altLang="en-US" sz="1600" b="1"/>
              <a:t>last offset delta</a:t>
            </a:r>
            <a:r>
              <a:rPr lang="zh-CN" altLang="en-US" sz="1600"/>
              <a:t>：RecordBatch中最后一个Record的offset与first offset的差值。主要被broker用来确保RecordBatch中Record组装的正确性。</a:t>
            </a:r>
            <a:endParaRPr lang="zh-CN" altLang="en-US" sz="1600"/>
          </a:p>
          <a:p>
            <a:r>
              <a:rPr lang="zh-CN" altLang="en-US" sz="1600"/>
              <a:t>· first timestamp：RecordBatch中第一条Record的时间戳。</a:t>
            </a:r>
            <a:endParaRPr lang="zh-CN" altLang="en-US" sz="1600"/>
          </a:p>
          <a:p>
            <a:r>
              <a:rPr lang="zh-CN" altLang="en-US" sz="1600"/>
              <a:t>· max timestamp：RecordBatch 中最大的时间戳，一般情况下是指最后一个 Record的时间戳，和last offset delta的作用一样，用来确保消息组装的正确性。</a:t>
            </a:r>
            <a:endParaRPr lang="zh-CN" altLang="en-US" sz="1600"/>
          </a:p>
          <a:p>
            <a:r>
              <a:rPr lang="zh-CN" altLang="en-US" sz="1600"/>
              <a:t>·</a:t>
            </a:r>
            <a:r>
              <a:rPr lang="zh-CN" altLang="en-US" sz="1600" b="1"/>
              <a:t> producer id</a:t>
            </a:r>
            <a:r>
              <a:rPr lang="zh-CN" altLang="en-US" sz="1600"/>
              <a:t>：PID，用来支持幂等和事务</a:t>
            </a:r>
            <a:endParaRPr lang="zh-CN" altLang="en-US" sz="1600"/>
          </a:p>
          <a:p>
            <a:r>
              <a:rPr lang="zh-CN" altLang="en-US" sz="1600"/>
              <a:t>· </a:t>
            </a:r>
            <a:r>
              <a:rPr lang="zh-CN" altLang="en-US" sz="1600" b="1"/>
              <a:t>producer epoch</a:t>
            </a:r>
            <a:r>
              <a:rPr lang="zh-CN" altLang="en-US" sz="1600"/>
              <a:t>：和producer id一样，用来支持幂等和事务</a:t>
            </a:r>
            <a:endParaRPr lang="zh-CN" altLang="en-US" sz="1600"/>
          </a:p>
          <a:p>
            <a:r>
              <a:rPr lang="zh-CN" altLang="en-US" sz="1600"/>
              <a:t>·</a:t>
            </a:r>
            <a:r>
              <a:rPr lang="zh-CN" altLang="en-US" sz="1600" b="1"/>
              <a:t> first sequence</a:t>
            </a:r>
            <a:r>
              <a:rPr lang="zh-CN" altLang="en-US" sz="1600"/>
              <a:t>：和 producer id、producer epoch 一样，用来支持幂等和事务</a:t>
            </a:r>
            <a:endParaRPr lang="zh-CN" altLang="en-US" sz="1600"/>
          </a:p>
          <a:p>
            <a:r>
              <a:rPr lang="en-US" altLang="zh-CN" sz="1600"/>
              <a:t>.</a:t>
            </a:r>
            <a:r>
              <a:rPr lang="zh-CN" altLang="en-US" sz="1600"/>
              <a:t>records count：RecordBatch中Record的个数。</a:t>
            </a:r>
            <a:endParaRPr lang="zh-CN" altLang="en-US" sz="1600"/>
          </a:p>
          <a:p>
            <a:r>
              <a:rPr lang="en-US" altLang="zh-CN" sz="1600"/>
              <a:t>records:Kafka 日志中使用哪种压缩方式是通过参数 compression.type 来配置的，默认值为“producer”，表示保留生产者使用的压缩方式。这个参数还可以配置为“gzip”“snappy”“lz4”，分别对应 GZIP、SNAPPY、LZ4 这 3 种压缩算法。如果参数 compression.type 配置为“uncompressed”，则表示不压缩。</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核心架构及概念</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4460240" y="417830"/>
            <a:ext cx="7434580" cy="3547745"/>
          </a:xfrm>
          <a:prstGeom prst="rect">
            <a:avLst/>
          </a:prstGeom>
        </p:spPr>
      </p:pic>
      <p:sp>
        <p:nvSpPr>
          <p:cNvPr id="9" name="文本框 8"/>
          <p:cNvSpPr txBox="1"/>
          <p:nvPr/>
        </p:nvSpPr>
        <p:spPr>
          <a:xfrm>
            <a:off x="448310" y="846455"/>
            <a:ext cx="4483100" cy="3046095"/>
          </a:xfrm>
          <a:prstGeom prst="rect">
            <a:avLst/>
          </a:prstGeom>
          <a:noFill/>
        </p:spPr>
        <p:txBody>
          <a:bodyPr wrap="square" rtlCol="0" anchor="t">
            <a:spAutoFit/>
          </a:bodyPr>
          <a:p>
            <a:r>
              <a:rPr lang="zh-CN" altLang="en-US" sz="1600">
                <a:solidFill>
                  <a:schemeClr val="tx1"/>
                </a:solidFill>
              </a:rPr>
              <a:t>一个典型的 Kafka 体系架构包括若干 </a:t>
            </a:r>
            <a:r>
              <a:rPr lang="zh-CN" altLang="en-US" sz="1600" b="1">
                <a:solidFill>
                  <a:schemeClr val="tx1"/>
                </a:solidFill>
              </a:rPr>
              <a:t>Producer</a:t>
            </a:r>
            <a:r>
              <a:rPr lang="zh-CN" altLang="en-US" sz="1600">
                <a:solidFill>
                  <a:schemeClr val="tx1"/>
                </a:solidFill>
              </a:rPr>
              <a:t>、若干 </a:t>
            </a:r>
            <a:r>
              <a:rPr lang="zh-CN" altLang="en-US" sz="1600" b="1">
                <a:solidFill>
                  <a:srgbClr val="C00000"/>
                </a:solidFill>
              </a:rPr>
              <a:t>Broker</a:t>
            </a:r>
            <a:r>
              <a:rPr lang="zh-CN" altLang="en-US" sz="1600">
                <a:solidFill>
                  <a:schemeClr val="tx1"/>
                </a:solidFill>
              </a:rPr>
              <a:t>、若干 </a:t>
            </a:r>
            <a:r>
              <a:rPr lang="zh-CN" altLang="en-US" sz="1600" b="1">
                <a:solidFill>
                  <a:schemeClr val="tx1"/>
                </a:solidFill>
              </a:rPr>
              <a:t>Consumer</a:t>
            </a:r>
            <a:r>
              <a:rPr lang="zh-CN" altLang="en-US" sz="1600">
                <a:solidFill>
                  <a:schemeClr val="tx1"/>
                </a:solidFill>
              </a:rPr>
              <a:t>，以及一个ZooKeeper集群。其中</a:t>
            </a:r>
            <a:r>
              <a:rPr lang="zh-CN" altLang="en-US" sz="1600" b="1">
                <a:solidFill>
                  <a:srgbClr val="C00000"/>
                </a:solidFill>
              </a:rPr>
              <a:t>ZooKeeper是Kafka用来负责集群元数据的管理、控制器的选举等操作的</a:t>
            </a:r>
            <a:r>
              <a:rPr lang="zh-CN" altLang="en-US" sz="1600">
                <a:solidFill>
                  <a:schemeClr val="tx1"/>
                </a:solidFill>
              </a:rPr>
              <a:t>。Producer将消息发送到Broker，Broker负责将收到的消息存储到磁盘中，而Consumer负责从Broker订阅并消费消息。对于Kafka而言，</a:t>
            </a:r>
            <a:r>
              <a:rPr lang="zh-CN" altLang="en-US" sz="1600" b="1">
                <a:solidFill>
                  <a:srgbClr val="C00000"/>
                </a:solidFill>
              </a:rPr>
              <a:t>Broker可以简单地看作一个独立的Kafka服务节点或Kafka服务实例</a:t>
            </a:r>
            <a:r>
              <a:rPr lang="zh-CN" altLang="en-US" sz="1600">
                <a:solidFill>
                  <a:schemeClr val="tx1"/>
                </a:solidFill>
              </a:rPr>
              <a:t>。大多数情况下也可以将Broker看作一台Kafka服务器，前提是这台服务器上只部署了一个Kafka实例。一个或多个Broker组成了一个Kafka集群。</a:t>
            </a:r>
            <a:endParaRPr lang="zh-CN" altLang="en-US" sz="1600">
              <a:solidFill>
                <a:schemeClr val="tx1"/>
              </a:solidFill>
            </a:endParaRPr>
          </a:p>
        </p:txBody>
      </p:sp>
      <p:sp>
        <p:nvSpPr>
          <p:cNvPr id="11" name="文本框 10"/>
          <p:cNvSpPr txBox="1"/>
          <p:nvPr/>
        </p:nvSpPr>
        <p:spPr>
          <a:xfrm>
            <a:off x="626110" y="4104640"/>
            <a:ext cx="11478260" cy="2799715"/>
          </a:xfrm>
          <a:prstGeom prst="rect">
            <a:avLst/>
          </a:prstGeom>
          <a:noFill/>
        </p:spPr>
        <p:txBody>
          <a:bodyPr wrap="square" rtlCol="0" anchor="t">
            <a:spAutoFit/>
          </a:bodyPr>
          <a:p>
            <a:r>
              <a:rPr lang="zh-CN" altLang="en-US" sz="1600">
                <a:solidFill>
                  <a:schemeClr val="tx1"/>
                </a:solidFill>
              </a:rPr>
              <a:t>在Kafka中还有两个特别重要的概念—</a:t>
            </a:r>
            <a:r>
              <a:rPr lang="zh-CN" altLang="en-US" sz="1600" b="1">
                <a:solidFill>
                  <a:srgbClr val="C00000"/>
                </a:solidFill>
              </a:rPr>
              <a:t>主题（Topic）与分区（Partition）</a:t>
            </a:r>
            <a:r>
              <a:rPr lang="zh-CN" altLang="en-US" sz="1600">
                <a:solidFill>
                  <a:schemeClr val="tx1"/>
                </a:solidFill>
              </a:rPr>
              <a:t>。主题是一个</a:t>
            </a:r>
            <a:r>
              <a:rPr lang="zh-CN" altLang="en-US" sz="1600" b="1">
                <a:solidFill>
                  <a:srgbClr val="C00000"/>
                </a:solidFill>
              </a:rPr>
              <a:t>逻辑上的概念</a:t>
            </a:r>
            <a:r>
              <a:rPr lang="zh-CN" altLang="en-US" sz="1600">
                <a:solidFill>
                  <a:schemeClr val="tx1"/>
                </a:solidFill>
              </a:rPr>
              <a:t>，它还可以细分为多个分区，一个分区只属于单个主题，很多时候也会把分区称为主题分区（Topic-Partition）。同一主题下的</a:t>
            </a:r>
            <a:r>
              <a:rPr lang="zh-CN" altLang="en-US" sz="1600" b="1">
                <a:solidFill>
                  <a:schemeClr val="tx1"/>
                </a:solidFill>
              </a:rPr>
              <a:t>不同分区包含的消息是不同的</a:t>
            </a:r>
            <a:r>
              <a:rPr lang="zh-CN" altLang="en-US" sz="1600">
                <a:solidFill>
                  <a:schemeClr val="tx1"/>
                </a:solidFill>
              </a:rPr>
              <a:t>，分区在存储层面可以看作一个可</a:t>
            </a:r>
            <a:r>
              <a:rPr lang="zh-CN" altLang="en-US" sz="1600" b="1">
                <a:solidFill>
                  <a:schemeClr val="tx1"/>
                </a:solidFill>
              </a:rPr>
              <a:t>追加的日志（Log）文件</a:t>
            </a:r>
            <a:r>
              <a:rPr lang="zh-CN" altLang="en-US" sz="1600">
                <a:solidFill>
                  <a:schemeClr val="tx1"/>
                </a:solidFill>
              </a:rPr>
              <a:t>，消息在被追加到分区日志文件的时候都会分配一个</a:t>
            </a:r>
            <a:r>
              <a:rPr lang="zh-CN" altLang="en-US" sz="1600" b="1">
                <a:solidFill>
                  <a:srgbClr val="FF0000"/>
                </a:solidFill>
              </a:rPr>
              <a:t>特定的偏移量（offset）（</a:t>
            </a:r>
            <a:r>
              <a:rPr lang="en-US" altLang="zh-CN" sz="1600" b="1">
                <a:solidFill>
                  <a:srgbClr val="FF0000"/>
                </a:solidFill>
              </a:rPr>
              <a:t>rabbitmq</a:t>
            </a:r>
            <a:r>
              <a:rPr lang="zh-CN" altLang="en-US" sz="1600" b="1">
                <a:solidFill>
                  <a:srgbClr val="FF0000"/>
                </a:solidFill>
              </a:rPr>
              <a:t>里边是消息序号，为什么</a:t>
            </a:r>
            <a:r>
              <a:rPr lang="en-US" altLang="zh-CN" sz="1600" b="1">
                <a:solidFill>
                  <a:srgbClr val="FF0000"/>
                </a:solidFill>
              </a:rPr>
              <a:t>rabbitmq</a:t>
            </a:r>
            <a:r>
              <a:rPr lang="zh-CN" altLang="en-US" sz="1600" b="1">
                <a:solidFill>
                  <a:srgbClr val="FF0000"/>
                </a:solidFill>
              </a:rPr>
              <a:t>不能用</a:t>
            </a:r>
            <a:r>
              <a:rPr lang="en-US" altLang="zh-CN" sz="1600" b="1">
                <a:solidFill>
                  <a:srgbClr val="FF0000"/>
                </a:solidFill>
              </a:rPr>
              <a:t>offset</a:t>
            </a:r>
            <a:r>
              <a:rPr lang="zh-CN" altLang="en-US" sz="1600" b="1">
                <a:solidFill>
                  <a:srgbClr val="FF0000"/>
                </a:solidFill>
              </a:rPr>
              <a:t>呢，因为</a:t>
            </a:r>
            <a:r>
              <a:rPr lang="en-US" altLang="zh-CN" sz="1600" b="1">
                <a:solidFill>
                  <a:srgbClr val="FF0000"/>
                </a:solidFill>
              </a:rPr>
              <a:t>ratbbitmq</a:t>
            </a:r>
            <a:r>
              <a:rPr lang="zh-CN" altLang="en-US" sz="1600" b="1">
                <a:solidFill>
                  <a:srgbClr val="FF0000"/>
                </a:solidFill>
              </a:rPr>
              <a:t>就是一个</a:t>
            </a:r>
            <a:r>
              <a:rPr lang="en-US" altLang="zh-CN" sz="1600" b="1">
                <a:solidFill>
                  <a:srgbClr val="FF0000"/>
                </a:solidFill>
              </a:rPr>
              <a:t>queue</a:t>
            </a:r>
            <a:r>
              <a:rPr lang="zh-CN" altLang="en-US" sz="1600" b="1">
                <a:solidFill>
                  <a:srgbClr val="FF0000"/>
                </a:solidFill>
              </a:rPr>
              <a:t>，可</a:t>
            </a:r>
            <a:r>
              <a:rPr lang="en-US" altLang="zh-CN" sz="1600" b="1">
                <a:solidFill>
                  <a:srgbClr val="FF0000"/>
                </a:solidFill>
              </a:rPr>
              <a:t>kafka</a:t>
            </a:r>
            <a:r>
              <a:rPr lang="zh-CN" altLang="en-US" sz="1600" b="1">
                <a:solidFill>
                  <a:srgbClr val="FF0000"/>
                </a:solidFill>
              </a:rPr>
              <a:t>就不一样，它不是一个</a:t>
            </a:r>
            <a:r>
              <a:rPr lang="en-US" altLang="zh-CN" sz="1600" b="1">
                <a:solidFill>
                  <a:srgbClr val="FF0000"/>
                </a:solidFill>
              </a:rPr>
              <a:t>queue</a:t>
            </a:r>
            <a:r>
              <a:rPr lang="zh-CN" altLang="en-US" sz="1600" b="1">
                <a:solidFill>
                  <a:srgbClr val="FF0000"/>
                </a:solidFill>
              </a:rPr>
              <a:t>，它压根儿就没有队列的概念，人家是靠文件管理的，用</a:t>
            </a:r>
            <a:r>
              <a:rPr lang="en-US" altLang="zh-CN" sz="1600" b="1">
                <a:solidFill>
                  <a:srgbClr val="FF0000"/>
                </a:solidFill>
              </a:rPr>
              <a:t>offet</a:t>
            </a:r>
            <a:r>
              <a:rPr lang="zh-CN" altLang="en-US" sz="1600" b="1">
                <a:solidFill>
                  <a:srgbClr val="FF0000"/>
                </a:solidFill>
              </a:rPr>
              <a:t>搞的，所以更准确的来说，</a:t>
            </a:r>
            <a:r>
              <a:rPr lang="en-US" altLang="zh-CN" sz="1600" b="1">
                <a:solidFill>
                  <a:srgbClr val="FF0000"/>
                </a:solidFill>
              </a:rPr>
              <a:t>kafka</a:t>
            </a:r>
            <a:r>
              <a:rPr lang="zh-CN" altLang="en-US" sz="1600" b="1">
                <a:solidFill>
                  <a:srgbClr val="FF0000"/>
                </a:solidFill>
              </a:rPr>
              <a:t>是一个消息中间件，这也是</a:t>
            </a:r>
            <a:r>
              <a:rPr lang="en-US" altLang="zh-CN" sz="1600" b="1">
                <a:solidFill>
                  <a:srgbClr val="FF0000"/>
                </a:solidFill>
              </a:rPr>
              <a:t>ratbbitmq</a:t>
            </a:r>
            <a:r>
              <a:rPr lang="zh-CN" altLang="en-US" sz="1600" b="1">
                <a:solidFill>
                  <a:srgbClr val="FF0000"/>
                </a:solidFill>
              </a:rPr>
              <a:t>和</a:t>
            </a:r>
            <a:r>
              <a:rPr lang="en-US" altLang="zh-CN" sz="1600" b="1">
                <a:solidFill>
                  <a:srgbClr val="FF0000"/>
                </a:solidFill>
              </a:rPr>
              <a:t>kakfa</a:t>
            </a:r>
            <a:r>
              <a:rPr lang="zh-CN" altLang="en-US" sz="1600" b="1">
                <a:solidFill>
                  <a:srgbClr val="FF0000"/>
                </a:solidFill>
              </a:rPr>
              <a:t>的核心区别）</a:t>
            </a:r>
            <a:r>
              <a:rPr lang="zh-CN" altLang="en-US" sz="1600">
                <a:solidFill>
                  <a:schemeClr val="tx1"/>
                </a:solidFill>
              </a:rPr>
              <a:t>。</a:t>
            </a:r>
            <a:r>
              <a:rPr lang="zh-CN" altLang="en-US" sz="1600" b="1">
                <a:solidFill>
                  <a:schemeClr val="tx1"/>
                </a:solidFill>
              </a:rPr>
              <a:t>offset是消息在分区中的唯一标识（</a:t>
            </a:r>
            <a:r>
              <a:rPr lang="en-US" altLang="zh-CN" sz="1600" b="1">
                <a:solidFill>
                  <a:schemeClr val="tx1"/>
                </a:solidFill>
              </a:rPr>
              <a:t>rabbitmq</a:t>
            </a:r>
            <a:r>
              <a:rPr lang="zh-CN" altLang="en-US" sz="1600" b="1">
                <a:solidFill>
                  <a:schemeClr val="tx1"/>
                </a:solidFill>
              </a:rPr>
              <a:t>里边是通过消息</a:t>
            </a:r>
            <a:r>
              <a:rPr lang="en-US" altLang="zh-CN" sz="1600" b="1">
                <a:solidFill>
                  <a:schemeClr val="tx1"/>
                </a:solidFill>
              </a:rPr>
              <a:t>id</a:t>
            </a:r>
            <a:r>
              <a:rPr lang="zh-CN" altLang="en-US" sz="1600" b="1">
                <a:solidFill>
                  <a:schemeClr val="tx1"/>
                </a:solidFill>
              </a:rPr>
              <a:t>做唯一标识的）</a:t>
            </a:r>
            <a:r>
              <a:rPr lang="zh-CN" altLang="en-US" sz="1600">
                <a:solidFill>
                  <a:schemeClr val="tx1"/>
                </a:solidFill>
              </a:rPr>
              <a:t>，</a:t>
            </a:r>
            <a:r>
              <a:rPr lang="zh-CN" altLang="en-US" sz="1600" b="1">
                <a:solidFill>
                  <a:schemeClr val="tx1"/>
                </a:solidFill>
              </a:rPr>
              <a:t>Kafka通过它来保证消息在分区内的顺序性（是啊，</a:t>
            </a:r>
            <a:r>
              <a:rPr lang="en-US" altLang="zh-CN" sz="1600" b="1">
                <a:solidFill>
                  <a:schemeClr val="tx1"/>
                </a:solidFill>
              </a:rPr>
              <a:t>offset</a:t>
            </a:r>
            <a:r>
              <a:rPr lang="zh-CN" altLang="en-US" sz="1600" b="1">
                <a:solidFill>
                  <a:schemeClr val="tx1"/>
                </a:solidFill>
              </a:rPr>
              <a:t>是存储地址的偏移量，肯定是能保证顺序的呀，后存储进来的消息可你当是在文件的末尾啊，</a:t>
            </a:r>
            <a:r>
              <a:rPr lang="en-US" altLang="zh-CN" sz="1600" b="1">
                <a:solidFill>
                  <a:schemeClr val="tx1"/>
                </a:solidFill>
              </a:rPr>
              <a:t>rabbitmq</a:t>
            </a:r>
            <a:r>
              <a:rPr lang="zh-CN" altLang="en-US" sz="1600" b="1">
                <a:solidFill>
                  <a:schemeClr val="tx1"/>
                </a:solidFill>
              </a:rPr>
              <a:t>的消息顺序性</a:t>
            </a:r>
            <a:r>
              <a:rPr lang="en-US" altLang="zh-CN" sz="1600" b="1">
                <a:solidFill>
                  <a:schemeClr val="tx1"/>
                </a:solidFill>
              </a:rPr>
              <a:t>-</a:t>
            </a:r>
            <a:r>
              <a:rPr lang="zh-CN" altLang="en-US" sz="1600" b="1">
                <a:solidFill>
                  <a:schemeClr val="tx1"/>
                </a:solidFill>
              </a:rPr>
              <a:t>人家</a:t>
            </a:r>
            <a:r>
              <a:rPr lang="en-US" altLang="zh-CN" sz="1600" b="1">
                <a:solidFill>
                  <a:schemeClr val="tx1"/>
                </a:solidFill>
              </a:rPr>
              <a:t>rabbitmq</a:t>
            </a:r>
            <a:r>
              <a:rPr lang="zh-CN" altLang="en-US" sz="1600" b="1">
                <a:solidFill>
                  <a:schemeClr val="tx1"/>
                </a:solidFill>
              </a:rPr>
              <a:t>就是一个</a:t>
            </a:r>
            <a:r>
              <a:rPr lang="en-US" altLang="zh-CN" sz="1600" b="1">
                <a:solidFill>
                  <a:schemeClr val="tx1"/>
                </a:solidFill>
              </a:rPr>
              <a:t>queue</a:t>
            </a:r>
            <a:r>
              <a:rPr lang="zh-CN" altLang="en-US" sz="1600" b="1">
                <a:solidFill>
                  <a:schemeClr val="tx1"/>
                </a:solidFill>
              </a:rPr>
              <a:t>，天生的先进先出，当然了人家也有唯一自增</a:t>
            </a:r>
            <a:r>
              <a:rPr lang="en-US" altLang="zh-CN" sz="1600" b="1">
                <a:solidFill>
                  <a:schemeClr val="tx1"/>
                </a:solidFill>
              </a:rPr>
              <a:t>id</a:t>
            </a:r>
            <a:r>
              <a:rPr lang="zh-CN" altLang="en-US" sz="1600" b="1">
                <a:solidFill>
                  <a:schemeClr val="tx1"/>
                </a:solidFill>
              </a:rPr>
              <a:t>标识。）</a:t>
            </a:r>
            <a:r>
              <a:rPr lang="zh-CN" altLang="en-US" sz="1600">
                <a:solidFill>
                  <a:schemeClr val="tx1"/>
                </a:solidFill>
              </a:rPr>
              <a:t>，不过offset并不跨越分区，也就是说，</a:t>
            </a:r>
            <a:r>
              <a:rPr lang="zh-CN" altLang="en-US" sz="1600" b="1">
                <a:solidFill>
                  <a:srgbClr val="FF0000"/>
                </a:solidFill>
              </a:rPr>
              <a:t>Kafka保证的是分区有序而不是主题有序（</a:t>
            </a:r>
            <a:r>
              <a:rPr lang="zh-CN" altLang="en-US" sz="1600" b="1">
                <a:sym typeface="+mn-ea"/>
              </a:rPr>
              <a:t>不同分区包含的消息是不同的，所以不同的消息属于不同的分区，所以不同的消息的</a:t>
            </a:r>
            <a:r>
              <a:rPr lang="en-US" altLang="zh-CN" sz="1600" b="1">
                <a:sym typeface="+mn-ea"/>
              </a:rPr>
              <a:t>offset</a:t>
            </a:r>
            <a:r>
              <a:rPr lang="zh-CN" altLang="en-US" sz="1600" b="1">
                <a:sym typeface="+mn-ea"/>
              </a:rPr>
              <a:t>属于不同的分区，所以</a:t>
            </a:r>
            <a:r>
              <a:rPr lang="en-US" altLang="zh-CN" sz="1600" b="1">
                <a:sym typeface="+mn-ea"/>
              </a:rPr>
              <a:t>offset</a:t>
            </a:r>
            <a:r>
              <a:rPr lang="zh-CN" altLang="en-US" sz="1600" b="1">
                <a:sym typeface="+mn-ea"/>
              </a:rPr>
              <a:t>不能再分区共享；</a:t>
            </a:r>
            <a:r>
              <a:rPr lang="en-US" altLang="zh-CN" sz="1600" b="1">
                <a:sym typeface="+mn-ea"/>
              </a:rPr>
              <a:t>rabbitmq</a:t>
            </a:r>
            <a:r>
              <a:rPr lang="zh-CN" altLang="en-US" sz="1600" b="1">
                <a:sym typeface="+mn-ea"/>
              </a:rPr>
              <a:t>在同一个</a:t>
            </a:r>
            <a:r>
              <a:rPr lang="en-US" altLang="zh-CN" sz="1600" b="1">
                <a:sym typeface="+mn-ea"/>
              </a:rPr>
              <a:t>queue</a:t>
            </a:r>
            <a:r>
              <a:rPr lang="zh-CN" altLang="en-US" sz="1600" b="1">
                <a:sym typeface="+mn-ea"/>
              </a:rPr>
              <a:t>里是保证消息顺序的，在所有</a:t>
            </a:r>
            <a:r>
              <a:rPr lang="en-US" altLang="zh-CN" sz="1600" b="1">
                <a:sym typeface="+mn-ea"/>
              </a:rPr>
              <a:t>queue</a:t>
            </a:r>
            <a:r>
              <a:rPr lang="zh-CN" altLang="en-US" sz="1600" b="1">
                <a:sym typeface="+mn-ea"/>
              </a:rPr>
              <a:t>里不能保证。</a:t>
            </a:r>
            <a:r>
              <a:rPr lang="zh-CN" altLang="en-US" sz="1600" b="1">
                <a:solidFill>
                  <a:srgbClr val="FF0000"/>
                </a:solidFill>
              </a:rPr>
              <a:t>）</a:t>
            </a:r>
            <a:r>
              <a:rPr lang="zh-CN" altLang="en-US" sz="1600">
                <a:solidFill>
                  <a:schemeClr val="tx1"/>
                </a:solidFill>
              </a:rPr>
              <a:t>。</a:t>
            </a:r>
            <a:endParaRPr lang="zh-CN" altLang="en-US" sz="16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面试题二十七：</a:t>
            </a:r>
            <a:r>
              <a:rPr lang="en-US" sz="2400" b="1" dirty="0">
                <a:solidFill>
                  <a:srgbClr val="002060"/>
                </a:solidFill>
                <a:latin typeface="微软雅黑" panose="020B0503020204020204" pitchFamily="34" charset="-122"/>
                <a:ea typeface="微软雅黑" panose="020B0503020204020204" pitchFamily="34" charset="-122"/>
              </a:rPr>
              <a:t>log</a:t>
            </a:r>
            <a:r>
              <a:rPr lang="zh-CN" altLang="en-US" sz="2400" b="1" dirty="0">
                <a:solidFill>
                  <a:srgbClr val="002060"/>
                </a:solidFill>
                <a:latin typeface="微软雅黑" panose="020B0503020204020204" pitchFamily="34" charset="-122"/>
                <a:ea typeface="微软雅黑" panose="020B0503020204020204" pitchFamily="34" charset="-122"/>
              </a:rPr>
              <a:t>日志具体的文件格式有研究过吗？</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97535" y="1024890"/>
            <a:ext cx="11174730" cy="368300"/>
          </a:xfrm>
          <a:prstGeom prst="rect">
            <a:avLst/>
          </a:prstGeom>
          <a:noFill/>
        </p:spPr>
        <p:txBody>
          <a:bodyPr wrap="square" rtlCol="0">
            <a:spAutoFit/>
          </a:bodyPr>
          <a:p>
            <a:r>
              <a:rPr lang="en-US" altLang="zh-CN"/>
              <a:t>16</a:t>
            </a:r>
            <a:r>
              <a:rPr lang="zh-CN" altLang="en-US"/>
              <a:t>进制的消息展示：</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597535" y="1694815"/>
            <a:ext cx="3782060" cy="2545715"/>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5227320" y="1108075"/>
            <a:ext cx="6880225" cy="4641850"/>
          </a:xfrm>
          <a:prstGeom prst="rect">
            <a:avLst/>
          </a:prstGeom>
        </p:spPr>
      </p:pic>
      <p:sp>
        <p:nvSpPr>
          <p:cNvPr id="13" name="右箭头 12"/>
          <p:cNvSpPr/>
          <p:nvPr/>
        </p:nvSpPr>
        <p:spPr>
          <a:xfrm>
            <a:off x="4584065" y="2657475"/>
            <a:ext cx="52705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164018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索引日志文件是如何进行索引快速定位的</a:t>
            </a:r>
            <a:r>
              <a:rPr lang="en-US" altLang="zh-CN" sz="2400" b="1" dirty="0">
                <a:solidFill>
                  <a:srgbClr val="002060"/>
                </a:solidFill>
                <a:latin typeface="微软雅黑" panose="020B0503020204020204" pitchFamily="34" charset="-122"/>
                <a:ea typeface="微软雅黑" panose="020B0503020204020204" pitchFamily="34" charset="-122"/>
              </a:rPr>
              <a:t>(.index </a:t>
            </a:r>
            <a:r>
              <a:rPr lang="zh-CN" altLang="en-US" sz="2400" b="1" dirty="0">
                <a:solidFill>
                  <a:srgbClr val="002060"/>
                </a:solidFill>
                <a:latin typeface="微软雅黑" panose="020B0503020204020204" pitchFamily="34" charset="-122"/>
                <a:ea typeface="微软雅黑" panose="020B0503020204020204" pitchFamily="34" charset="-122"/>
              </a:rPr>
              <a:t>和</a:t>
            </a:r>
            <a:r>
              <a:rPr lang="en-US" altLang="zh-CN" sz="2400" b="1" dirty="0">
                <a:solidFill>
                  <a:srgbClr val="002060"/>
                </a:solidFill>
                <a:latin typeface="微软雅黑" panose="020B0503020204020204" pitchFamily="34" charset="-122"/>
                <a:ea typeface="微软雅黑" panose="020B0503020204020204" pitchFamily="34" charset="-122"/>
              </a:rPr>
              <a:t> .timeindex)</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5475" y="1019175"/>
            <a:ext cx="11332845" cy="3969385"/>
          </a:xfrm>
          <a:prstGeom prst="rect">
            <a:avLst/>
          </a:prstGeom>
          <a:noFill/>
        </p:spPr>
        <p:txBody>
          <a:bodyPr wrap="square" rtlCol="0" anchor="t">
            <a:spAutoFit/>
          </a:bodyPr>
          <a:p>
            <a:r>
              <a:rPr lang="zh-CN" altLang="en-US"/>
              <a:t>开头就提及了每个日志分段文件对应了两个索引文件，主要用来提高查找消息的效率。偏移量索引文件用来建立消息偏移量（offset）到物理地址之间的映射关系，方便快速定位消息所在的物理文件位置；</a:t>
            </a:r>
            <a:r>
              <a:rPr lang="zh-CN" altLang="en-US" b="1"/>
              <a:t>时间戳索引文件则根据指定的时间戳（timestamp）来查找对应的偏移量信息</a:t>
            </a:r>
            <a:r>
              <a:rPr lang="en-US" altLang="zh-CN" b="1"/>
              <a:t>(</a:t>
            </a:r>
            <a:r>
              <a:rPr lang="zh-CN" altLang="en-US" b="1"/>
              <a:t>时间戳</a:t>
            </a:r>
            <a:r>
              <a:rPr lang="en-US" altLang="zh-CN" b="1"/>
              <a:t>-</a:t>
            </a:r>
            <a:r>
              <a:rPr lang="zh-CN" altLang="en-US" b="1"/>
              <a:t>》</a:t>
            </a:r>
            <a:r>
              <a:rPr lang="en-US" altLang="zh-CN" b="1"/>
              <a:t>offset-</a:t>
            </a:r>
            <a:r>
              <a:rPr lang="zh-CN" altLang="en-US" b="1"/>
              <a:t>》</a:t>
            </a:r>
            <a:r>
              <a:rPr lang="en-US" altLang="zh-CN" b="1"/>
              <a:t>offset</a:t>
            </a:r>
            <a:r>
              <a:rPr lang="zh-CN" altLang="en-US" b="1"/>
              <a:t>偏移量文件</a:t>
            </a:r>
            <a:r>
              <a:rPr lang="en-US" altLang="zh-CN" b="1"/>
              <a:t>-</a:t>
            </a:r>
            <a:r>
              <a:rPr lang="zh-CN" altLang="en-US" b="1"/>
              <a:t>》物理地址</a:t>
            </a:r>
            <a:r>
              <a:rPr lang="en-US" altLang="zh-CN" b="1"/>
              <a:t>)</a:t>
            </a:r>
            <a:r>
              <a:rPr lang="zh-CN" altLang="en-US"/>
              <a:t>。</a:t>
            </a:r>
            <a:endParaRPr lang="zh-CN" altLang="en-US"/>
          </a:p>
          <a:p>
            <a:r>
              <a:rPr lang="zh-CN" altLang="en-US"/>
              <a:t>Kafka 中的索引文件以</a:t>
            </a:r>
            <a:r>
              <a:rPr lang="zh-CN" altLang="en-US" b="1"/>
              <a:t>稀疏索引</a:t>
            </a:r>
            <a:r>
              <a:rPr lang="zh-CN" altLang="en-US"/>
              <a:t>（sparse index）的方式构造消息的索引，它并不保证每个消息在索引文件中都有对应的索引项。每当写入一定量（由 broker 端参数 log.index.interval.bytes指定，默认值为4096，即4KB）的消息时，偏移量索引文件和时间戳索引文件分别增加一个偏移量索引项和时间戳索引项，增大或减小log.index.interval.bytes的值，对应地可以增加或缩小索引项的密度。</a:t>
            </a:r>
            <a:endParaRPr lang="zh-CN" altLang="en-US"/>
          </a:p>
          <a:p>
            <a:r>
              <a:rPr lang="zh-CN" altLang="en-US"/>
              <a:t>稀疏索引通过</a:t>
            </a:r>
            <a:r>
              <a:rPr lang="zh-CN" altLang="en-US" b="1"/>
              <a:t>MappedByteBuffer</a:t>
            </a:r>
            <a:r>
              <a:rPr lang="zh-CN" altLang="en-US"/>
              <a:t>将索引文件映射到内存中，以加快索引的查询速度。偏移量索引文件中的偏移量是单调递增的，查询指定偏移量时，使用</a:t>
            </a:r>
            <a:r>
              <a:rPr lang="zh-CN" altLang="en-US" b="1">
                <a:solidFill>
                  <a:srgbClr val="FF0000"/>
                </a:solidFill>
              </a:rPr>
              <a:t>二分查找法来快速定位偏移量的位置</a:t>
            </a:r>
            <a:r>
              <a:rPr lang="zh-CN" altLang="en-US"/>
              <a:t>，如果指定的偏移量不在索引文件中，则会返回小于指定偏移量的最大偏移量。时间戳索引文件中的时间戳也保持严格的单调递增，查询指定时间戳时，也根据二分查找法来查找不大于该时间戳的最大偏移量，至于要找到对应的物理文件位置还需要根据偏移量索引文件来进行再次定位。</a:t>
            </a:r>
            <a:endParaRPr lang="zh-CN" altLang="en-US"/>
          </a:p>
          <a:p>
            <a:endParaRPr lang="zh-CN" altLang="en-US"/>
          </a:p>
          <a:p>
            <a:r>
              <a:rPr lang="zh-CN" altLang="en-US" b="1"/>
              <a:t>偏移量索引项的格式</a:t>
            </a:r>
            <a:endParaRPr lang="zh-CN" altLang="en-US" b="1"/>
          </a:p>
        </p:txBody>
      </p:sp>
      <p:pic>
        <p:nvPicPr>
          <p:cNvPr id="9" name="图片 8"/>
          <p:cNvPicPr>
            <a:picLocks noChangeAspect="1"/>
          </p:cNvPicPr>
          <p:nvPr>
            <p:custDataLst>
              <p:tags r:id="rId2"/>
            </p:custDataLst>
          </p:nvPr>
        </p:nvPicPr>
        <p:blipFill>
          <a:blip r:embed="rId3"/>
          <a:stretch>
            <a:fillRect/>
          </a:stretch>
        </p:blipFill>
        <p:spPr>
          <a:xfrm>
            <a:off x="3378835" y="4324985"/>
            <a:ext cx="4084320" cy="1013460"/>
          </a:xfrm>
          <a:prstGeom prst="rect">
            <a:avLst/>
          </a:prstGeom>
        </p:spPr>
      </p:pic>
      <p:sp>
        <p:nvSpPr>
          <p:cNvPr id="12" name="文本框 11"/>
          <p:cNvSpPr txBox="1"/>
          <p:nvPr/>
        </p:nvSpPr>
        <p:spPr>
          <a:xfrm>
            <a:off x="889635" y="5655310"/>
            <a:ext cx="10770870" cy="1198880"/>
          </a:xfrm>
          <a:prstGeom prst="rect">
            <a:avLst/>
          </a:prstGeom>
          <a:noFill/>
        </p:spPr>
        <p:txBody>
          <a:bodyPr wrap="square" rtlCol="0">
            <a:spAutoFit/>
          </a:bodyPr>
          <a:p>
            <a:r>
              <a:rPr lang="zh-CN" altLang="en-US"/>
              <a:t>（1）relativeOffset：</a:t>
            </a:r>
            <a:r>
              <a:rPr lang="zh-CN" altLang="en-US" b="1"/>
              <a:t>相对偏移量</a:t>
            </a:r>
            <a:r>
              <a:rPr lang="zh-CN" altLang="en-US"/>
              <a:t>，表示消息相对于</a:t>
            </a:r>
            <a:r>
              <a:rPr lang="zh-CN" altLang="en-US" b="1"/>
              <a:t>baseOffset 的偏移量</a:t>
            </a:r>
            <a:r>
              <a:rPr lang="zh-CN" altLang="en-US"/>
              <a:t>，占用4 个字节，当前索引文件的文件名即为baseOffset的值。（面试题</a:t>
            </a:r>
            <a:r>
              <a:rPr lang="en-US" altLang="zh-CN"/>
              <a:t>27</a:t>
            </a:r>
            <a:r>
              <a:rPr lang="zh-CN" altLang="en-US"/>
              <a:t>题中的</a:t>
            </a:r>
            <a:r>
              <a:rPr lang="en-US" altLang="zh-CN"/>
              <a:t>133.index</a:t>
            </a:r>
            <a:r>
              <a:rPr lang="zh-CN" altLang="en-US"/>
              <a:t>文件中第一个信息的</a:t>
            </a:r>
            <a:r>
              <a:rPr lang="zh-CN" altLang="en-US">
                <a:sym typeface="+mn-ea"/>
              </a:rPr>
              <a:t>relativeOffset是</a:t>
            </a:r>
            <a:r>
              <a:rPr lang="en-US" altLang="zh-CN">
                <a:sym typeface="+mn-ea"/>
              </a:rPr>
              <a:t>0. </a:t>
            </a:r>
            <a:r>
              <a:rPr lang="zh-CN" altLang="en-US">
                <a:sym typeface="+mn-ea"/>
              </a:rPr>
              <a:t>具体的</a:t>
            </a:r>
            <a:r>
              <a:rPr lang="en-US" altLang="zh-CN">
                <a:sym typeface="+mn-ea"/>
              </a:rPr>
              <a:t>offset=</a:t>
            </a:r>
            <a:r>
              <a:rPr lang="zh-CN" altLang="en-US">
                <a:sym typeface="+mn-ea"/>
              </a:rPr>
              <a:t>relativeOffset</a:t>
            </a:r>
            <a:r>
              <a:rPr lang="en-US" altLang="zh-CN">
                <a:sym typeface="+mn-ea"/>
              </a:rPr>
              <a:t>+baseOffset</a:t>
            </a:r>
            <a:r>
              <a:rPr lang="zh-CN" altLang="en-US"/>
              <a:t>）</a:t>
            </a:r>
            <a:endParaRPr lang="zh-CN" altLang="en-US"/>
          </a:p>
          <a:p>
            <a:r>
              <a:rPr lang="zh-CN" altLang="en-US"/>
              <a:t>（2）position：物理地址，也就是消息在日志分段文件中对应的物理位置，占用4个字节。</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索引日志文件是如何进行索引定位的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742315" y="1050925"/>
            <a:ext cx="5989320" cy="4373880"/>
          </a:xfrm>
          <a:prstGeom prst="rect">
            <a:avLst/>
          </a:prstGeom>
        </p:spPr>
      </p:pic>
      <p:sp>
        <p:nvSpPr>
          <p:cNvPr id="8" name="文本框 7"/>
          <p:cNvSpPr txBox="1"/>
          <p:nvPr/>
        </p:nvSpPr>
        <p:spPr>
          <a:xfrm>
            <a:off x="7115175" y="1310640"/>
            <a:ext cx="4264660" cy="3692525"/>
          </a:xfrm>
          <a:prstGeom prst="rect">
            <a:avLst/>
          </a:prstGeom>
          <a:noFill/>
        </p:spPr>
        <p:txBody>
          <a:bodyPr wrap="square" rtlCol="0">
            <a:spAutoFit/>
          </a:bodyPr>
          <a:p>
            <a:r>
              <a:rPr lang="zh-CN" altLang="en-US"/>
              <a:t>如果我们要查找偏移量为23的消息，那么应该怎么做呢？首先通过二分法在偏移量索引文件中找到不大于23的最大索引项，即[22，656]，然后从日志分段文件中的物理位置656开始顺序查找偏移量为23的消息。</a:t>
            </a:r>
            <a:endParaRPr lang="zh-CN" altLang="en-US"/>
          </a:p>
          <a:p>
            <a:endParaRPr lang="zh-CN" altLang="en-US"/>
          </a:p>
          <a:p>
            <a:r>
              <a:rPr lang="zh-CN" altLang="en-US"/>
              <a:t>第一步，先通过对</a:t>
            </a:r>
            <a:r>
              <a:rPr lang="en-US" altLang="zh-CN"/>
              <a:t>index</a:t>
            </a:r>
            <a:r>
              <a:rPr lang="zh-CN" altLang="en-US"/>
              <a:t>文件中的</a:t>
            </a:r>
            <a:r>
              <a:rPr lang="zh-CN" altLang="en-US">
                <a:sym typeface="+mn-ea"/>
              </a:rPr>
              <a:t>relativeOffset进行二分查找，找到</a:t>
            </a:r>
            <a:r>
              <a:rPr lang="en-US" altLang="zh-CN">
                <a:sym typeface="+mn-ea"/>
              </a:rPr>
              <a:t>22</a:t>
            </a:r>
            <a:r>
              <a:rPr lang="zh-CN" altLang="en-US">
                <a:sym typeface="+mn-ea"/>
              </a:rPr>
              <a:t>；</a:t>
            </a:r>
            <a:endParaRPr lang="zh-CN" altLang="en-US">
              <a:sym typeface="+mn-ea"/>
            </a:endParaRPr>
          </a:p>
          <a:p>
            <a:r>
              <a:rPr lang="zh-CN" altLang="en-US">
                <a:sym typeface="+mn-ea"/>
              </a:rPr>
              <a:t>第二步：通过</a:t>
            </a:r>
            <a:r>
              <a:rPr lang="en-US" altLang="zh-CN">
                <a:sym typeface="+mn-ea"/>
              </a:rPr>
              <a:t>22</a:t>
            </a:r>
            <a:r>
              <a:rPr lang="zh-CN" altLang="en-US">
                <a:sym typeface="+mn-ea"/>
              </a:rPr>
              <a:t>找到</a:t>
            </a:r>
            <a:r>
              <a:rPr lang="en-US" altLang="zh-CN">
                <a:sym typeface="+mn-ea"/>
              </a:rPr>
              <a:t>log</a:t>
            </a:r>
            <a:r>
              <a:rPr lang="zh-CN" altLang="en-US">
                <a:sym typeface="+mn-ea"/>
              </a:rPr>
              <a:t>文件中的</a:t>
            </a:r>
            <a:r>
              <a:rPr lang="en-US" altLang="zh-CN">
                <a:sym typeface="+mn-ea"/>
              </a:rPr>
              <a:t>offset</a:t>
            </a:r>
            <a:r>
              <a:rPr lang="zh-CN" altLang="en-US">
                <a:sym typeface="+mn-ea"/>
              </a:rPr>
              <a:t>为</a:t>
            </a:r>
            <a:r>
              <a:rPr lang="en-US" altLang="zh-CN">
                <a:sym typeface="+mn-ea"/>
              </a:rPr>
              <a:t>22</a:t>
            </a:r>
            <a:r>
              <a:rPr lang="zh-CN" altLang="en-US">
                <a:sym typeface="+mn-ea"/>
              </a:rPr>
              <a:t>的信息；</a:t>
            </a:r>
            <a:endParaRPr lang="zh-CN" altLang="en-US">
              <a:sym typeface="+mn-ea"/>
            </a:endParaRPr>
          </a:p>
          <a:p>
            <a:r>
              <a:rPr lang="zh-CN" altLang="en-US">
                <a:sym typeface="+mn-ea"/>
              </a:rPr>
              <a:t>第三步：顺序查找</a:t>
            </a:r>
            <a:r>
              <a:rPr lang="en-US" altLang="zh-CN">
                <a:sym typeface="+mn-ea"/>
              </a:rPr>
              <a:t>22</a:t>
            </a:r>
            <a:r>
              <a:rPr lang="zh-CN" altLang="en-US">
                <a:sym typeface="+mn-ea"/>
              </a:rPr>
              <a:t>以后的</a:t>
            </a:r>
            <a:r>
              <a:rPr lang="en-US" altLang="zh-CN">
                <a:sym typeface="+mn-ea"/>
              </a:rPr>
              <a:t>offset</a:t>
            </a:r>
            <a:r>
              <a:rPr lang="zh-CN" altLang="en-US">
                <a:sym typeface="+mn-ea"/>
              </a:rPr>
              <a:t>，找到</a:t>
            </a:r>
            <a:r>
              <a:rPr lang="en-US" altLang="zh-CN">
                <a:sym typeface="+mn-ea"/>
              </a:rPr>
              <a:t>23</a:t>
            </a:r>
            <a:r>
              <a:rPr lang="zh-CN" altLang="en-US">
                <a:sym typeface="+mn-ea"/>
              </a:rPr>
              <a:t>的</a:t>
            </a:r>
            <a:r>
              <a:rPr lang="en-US" altLang="zh-CN">
                <a:sym typeface="+mn-ea"/>
              </a:rPr>
              <a:t>offset</a:t>
            </a:r>
            <a:r>
              <a:rPr lang="zh-CN" altLang="en-US">
                <a:sym typeface="+mn-ea"/>
              </a:rPr>
              <a:t>消息。</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索引日志文件是如何进行索引定位的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94360" y="1047115"/>
            <a:ext cx="4064000" cy="368300"/>
          </a:xfrm>
          <a:prstGeom prst="rect">
            <a:avLst/>
          </a:prstGeom>
          <a:noFill/>
        </p:spPr>
        <p:txBody>
          <a:bodyPr wrap="square" rtlCol="0">
            <a:spAutoFit/>
          </a:bodyPr>
          <a:p>
            <a:r>
              <a:rPr lang="zh-CN" altLang="en-US" b="1"/>
              <a:t>时间戳索引项的格式</a:t>
            </a:r>
            <a:endParaRPr lang="zh-CN" altLang="en-US" b="1"/>
          </a:p>
        </p:txBody>
      </p:sp>
      <p:pic>
        <p:nvPicPr>
          <p:cNvPr id="9" name="图片 8"/>
          <p:cNvPicPr>
            <a:picLocks noChangeAspect="1"/>
          </p:cNvPicPr>
          <p:nvPr>
            <p:custDataLst>
              <p:tags r:id="rId2"/>
            </p:custDataLst>
          </p:nvPr>
        </p:nvPicPr>
        <p:blipFill>
          <a:blip r:embed="rId3"/>
          <a:stretch>
            <a:fillRect/>
          </a:stretch>
        </p:blipFill>
        <p:spPr>
          <a:xfrm>
            <a:off x="3575685" y="920750"/>
            <a:ext cx="3855720" cy="98298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873125" y="2120265"/>
            <a:ext cx="5836920" cy="4511040"/>
          </a:xfrm>
          <a:prstGeom prst="rect">
            <a:avLst/>
          </a:prstGeom>
        </p:spPr>
      </p:pic>
      <p:sp>
        <p:nvSpPr>
          <p:cNvPr id="12" name="文本框 11"/>
          <p:cNvSpPr txBox="1"/>
          <p:nvPr/>
        </p:nvSpPr>
        <p:spPr>
          <a:xfrm>
            <a:off x="6941820" y="2065020"/>
            <a:ext cx="3744595" cy="1198880"/>
          </a:xfrm>
          <a:prstGeom prst="rect">
            <a:avLst/>
          </a:prstGeom>
          <a:noFill/>
        </p:spPr>
        <p:txBody>
          <a:bodyPr wrap="square" rtlCol="0">
            <a:spAutoFit/>
          </a:bodyPr>
          <a:p>
            <a:r>
              <a:rPr lang="zh-CN" altLang="en-US"/>
              <a:t>先在</a:t>
            </a:r>
            <a:r>
              <a:rPr lang="en-US" altLang="zh-CN"/>
              <a:t>timeindex</a:t>
            </a:r>
            <a:r>
              <a:rPr lang="zh-CN" altLang="en-US"/>
              <a:t>文件中找到</a:t>
            </a:r>
            <a:r>
              <a:rPr lang="en-US" altLang="zh-CN"/>
              <a:t>timestamp</a:t>
            </a:r>
            <a:r>
              <a:rPr lang="zh-CN" altLang="en-US"/>
              <a:t>对应的</a:t>
            </a:r>
            <a:r>
              <a:rPr lang="en-US" altLang="zh-CN"/>
              <a:t>offset</a:t>
            </a:r>
            <a:r>
              <a:rPr lang="zh-CN" altLang="en-US"/>
              <a:t>（二分查找）</a:t>
            </a:r>
            <a:endParaRPr lang="en-US" altLang="zh-CN"/>
          </a:p>
          <a:p>
            <a:r>
              <a:rPr lang="zh-CN" altLang="en-US"/>
              <a:t>然后拿着</a:t>
            </a:r>
            <a:r>
              <a:rPr lang="en-US" altLang="zh-CN"/>
              <a:t>offset </a:t>
            </a:r>
            <a:r>
              <a:rPr lang="zh-CN" altLang="en-US"/>
              <a:t>去</a:t>
            </a:r>
            <a:r>
              <a:rPr lang="en-US" altLang="zh-CN"/>
              <a:t>index</a:t>
            </a:r>
            <a:r>
              <a:rPr lang="zh-CN" altLang="en-US"/>
              <a:t>文件中找到对应的物理地址。</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面试题三十一：</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支持幂等性和事务吗？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6910" y="1156335"/>
            <a:ext cx="10983595" cy="4246245"/>
          </a:xfrm>
          <a:prstGeom prst="rect">
            <a:avLst/>
          </a:prstGeom>
          <a:noFill/>
        </p:spPr>
        <p:txBody>
          <a:bodyPr wrap="square" rtlCol="0">
            <a:spAutoFit/>
          </a:bodyPr>
          <a:p>
            <a:r>
              <a:rPr lang="zh-CN" altLang="en-US"/>
              <a:t>所谓的幂等，简单地说就是对接口的多次调用所产生的结果和调用一次是一致的。生产者在进行重试的时候有可能会重复写入消息，而使用Kafka的幂等性功能之后就可以避免这种情况。开启幂等性功能的方式很简单，只需要显式地将生产者客户端参数</a:t>
            </a:r>
            <a:r>
              <a:rPr lang="zh-CN" altLang="en-US" b="1"/>
              <a:t>enable.idempotence设置为true</a:t>
            </a:r>
            <a:r>
              <a:rPr lang="zh-CN" altLang="en-US"/>
              <a:t>即可。</a:t>
            </a:r>
            <a:endParaRPr lang="zh-CN" altLang="en-US"/>
          </a:p>
          <a:p>
            <a:endParaRPr lang="zh-CN" altLang="en-US"/>
          </a:p>
          <a:p>
            <a:r>
              <a:rPr lang="zh-CN" altLang="en-US"/>
              <a:t>幂等性并不能跨多个分区运作，而事务可以弥补这个缺陷。事务可以保证对多个分区写入操作的原子性。操作的原子性是指多个操作要么全部成功，要么全部失败，不存在部分成功、部分失败的可能。</a:t>
            </a:r>
            <a:endParaRPr lang="zh-CN" altLang="en-US"/>
          </a:p>
          <a:p>
            <a:r>
              <a:rPr lang="zh-CN" altLang="en-US"/>
              <a:t>对流式应用（Stream Processing Applications）而言，一个典型的应用模式为“consume-transform-produce”。在这种模式下消费和生产并存：应用程序从某个主题中消费消息，然后经过一系列转换后写入另一个主题，消费者可能在提交消费位移的过程中出现问题而导致重复消费，也有可能生产者重复生产消息。Kafka 中的事务</a:t>
            </a:r>
            <a:r>
              <a:rPr lang="zh-CN" altLang="en-US" b="1"/>
              <a:t>可以使应用程序将消费消息、生产消息、提交消费位移当作原子操作来处理，同时成功或失败</a:t>
            </a:r>
            <a:r>
              <a:rPr lang="zh-CN" altLang="en-US"/>
              <a:t>，即使该生产或消费会</a:t>
            </a:r>
            <a:r>
              <a:rPr lang="zh-CN" altLang="en-US" b="1"/>
              <a:t>跨多个分区</a:t>
            </a:r>
            <a:r>
              <a:rPr lang="zh-CN" altLang="en-US"/>
              <a:t>。</a:t>
            </a:r>
            <a:r>
              <a:rPr lang="zh-CN" altLang="en-US" b="1"/>
              <a:t>事务要求生产者开启幂等特性</a:t>
            </a:r>
            <a:r>
              <a:rPr lang="zh-CN" altLang="en-US"/>
              <a:t>，因此通过将transactional.id参数设置为非空从而开启事务特性的同时需要将</a:t>
            </a:r>
            <a:r>
              <a:rPr lang="zh-CN" altLang="en-US" b="1"/>
              <a:t> enable.idempotence 设置为 true </a:t>
            </a:r>
            <a:r>
              <a:rPr lang="zh-CN" altLang="en-US"/>
              <a:t>。</a:t>
            </a:r>
            <a:endParaRPr lang="zh-CN" altLang="en-US"/>
          </a:p>
          <a:p>
            <a:endParaRPr lang="zh-CN" altLang="en-US"/>
          </a:p>
          <a:p>
            <a:r>
              <a:rPr lang="zh-CN" altLang="en-US"/>
              <a:t>为了实现事务，应用程序必须提</a:t>
            </a:r>
            <a:r>
              <a:rPr lang="zh-CN" altLang="en-US" b="1"/>
              <a:t>供唯一的 transactionalId，</a:t>
            </a:r>
            <a:r>
              <a:rPr lang="zh-CN" altLang="en-US"/>
              <a:t>这个 transactionalId 通过客户端参数transactional.id来显式设置：</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1621790" y="5569585"/>
            <a:ext cx="8884285" cy="956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面试题三十一：</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支持幂等性和事务吗？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3915" y="1122045"/>
            <a:ext cx="11049635" cy="1198880"/>
          </a:xfrm>
          <a:prstGeom prst="rect">
            <a:avLst/>
          </a:prstGeom>
          <a:noFill/>
        </p:spPr>
        <p:txBody>
          <a:bodyPr wrap="square" rtlCol="0" anchor="t">
            <a:spAutoFit/>
          </a:bodyPr>
          <a:p>
            <a:r>
              <a:rPr lang="zh-CN" altLang="en-US"/>
              <a:t>transactionalId与PID一一对应，两者之间所不同的是transactionalId由用户显式设置，而PID是由Kafka内部分配的。另外，为了保证新的生产者启动后具有相同transactionalId的旧生产者能够立即失效，每个生产者通过transactionalId获取PID的同时，还会获取一个单调递增的producer epoch。如果使用同一个transactionalId开启两个生产者，那么前一个开启的生产者会报出如下的错误</a:t>
            </a:r>
            <a:endParaRPr lang="zh-CN" altLang="en-US"/>
          </a:p>
        </p:txBody>
      </p:sp>
      <p:pic>
        <p:nvPicPr>
          <p:cNvPr id="9" name="图片 8"/>
          <p:cNvPicPr>
            <a:picLocks noChangeAspect="1"/>
          </p:cNvPicPr>
          <p:nvPr>
            <p:custDataLst>
              <p:tags r:id="rId2"/>
            </p:custDataLst>
          </p:nvPr>
        </p:nvPicPr>
        <p:blipFill>
          <a:blip r:embed="rId3"/>
          <a:stretch>
            <a:fillRect/>
          </a:stretch>
        </p:blipFill>
        <p:spPr>
          <a:xfrm>
            <a:off x="1586865" y="2320925"/>
            <a:ext cx="9018270" cy="868045"/>
          </a:xfrm>
          <a:prstGeom prst="rect">
            <a:avLst/>
          </a:prstGeom>
        </p:spPr>
      </p:pic>
      <p:sp>
        <p:nvSpPr>
          <p:cNvPr id="11" name="文本框 10"/>
          <p:cNvSpPr txBox="1"/>
          <p:nvPr/>
        </p:nvSpPr>
        <p:spPr>
          <a:xfrm>
            <a:off x="843915" y="3274060"/>
            <a:ext cx="8972550" cy="368300"/>
          </a:xfrm>
          <a:prstGeom prst="rect">
            <a:avLst/>
          </a:prstGeom>
          <a:noFill/>
        </p:spPr>
        <p:txBody>
          <a:bodyPr wrap="square" rtlCol="0">
            <a:spAutoFit/>
          </a:bodyPr>
          <a:p>
            <a:r>
              <a:rPr lang="zh-CN" altLang="en-US"/>
              <a:t>KafkaProducer提供了5个与事务相关的方法</a:t>
            </a:r>
            <a:endParaRPr lang="zh-CN" altLang="en-US"/>
          </a:p>
        </p:txBody>
      </p:sp>
      <p:pic>
        <p:nvPicPr>
          <p:cNvPr id="12" name="图片 11"/>
          <p:cNvPicPr>
            <a:picLocks noChangeAspect="1"/>
          </p:cNvPicPr>
          <p:nvPr>
            <p:custDataLst>
              <p:tags r:id="rId4"/>
            </p:custDataLst>
          </p:nvPr>
        </p:nvPicPr>
        <p:blipFill>
          <a:blip r:embed="rId5"/>
          <a:stretch>
            <a:fillRect/>
          </a:stretch>
        </p:blipFill>
        <p:spPr>
          <a:xfrm>
            <a:off x="1365885" y="3727450"/>
            <a:ext cx="8710930" cy="2112645"/>
          </a:xfrm>
          <a:prstGeom prst="rect">
            <a:avLst/>
          </a:prstGeom>
        </p:spPr>
      </p:pic>
      <p:sp>
        <p:nvSpPr>
          <p:cNvPr id="13" name="文本框 12"/>
          <p:cNvSpPr txBox="1"/>
          <p:nvPr/>
        </p:nvSpPr>
        <p:spPr>
          <a:xfrm>
            <a:off x="843915" y="5925185"/>
            <a:ext cx="10909300" cy="922020"/>
          </a:xfrm>
          <a:prstGeom prst="rect">
            <a:avLst/>
          </a:prstGeom>
          <a:noFill/>
        </p:spPr>
        <p:txBody>
          <a:bodyPr wrap="square" rtlCol="0">
            <a:spAutoFit/>
          </a:bodyPr>
          <a:p>
            <a:r>
              <a:rPr lang="zh-CN" altLang="en-US"/>
              <a:t>initTransactions（）方法用来初始化事务，beginTransaction（）方法用来开启事务；sendOffsetsToTransaction（）方法为消费者提供在事务内的位移提交的操作；commitTransaction（）方法用来提交事务；abortTransaction（）方法用来中止事务，类似于事务回滚。</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面试题三十一：</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支持幂等性和事务吗？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2179955" y="893445"/>
            <a:ext cx="6556375" cy="5962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面试题三十二：Kafka事务的实现原理有了解吗？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21335" y="1000760"/>
            <a:ext cx="11605895" cy="2861310"/>
          </a:xfrm>
          <a:prstGeom prst="rect">
            <a:avLst/>
          </a:prstGeom>
          <a:noFill/>
        </p:spPr>
        <p:txBody>
          <a:bodyPr wrap="square" rtlCol="0">
            <a:spAutoFit/>
          </a:bodyPr>
          <a:p>
            <a:r>
              <a:rPr lang="zh-CN" altLang="en-US"/>
              <a:t>为了实现事务的功能，</a:t>
            </a:r>
            <a:r>
              <a:rPr lang="zh-CN" altLang="en-US" b="1"/>
              <a:t>Kafka引入了事务协调器（TransactionCoordinator）</a:t>
            </a:r>
            <a:r>
              <a:rPr lang="zh-CN" altLang="en-US"/>
              <a:t>来负责处理事务。</a:t>
            </a:r>
            <a:r>
              <a:rPr lang="zh-CN" altLang="en-US" b="1"/>
              <a:t>每一个生产者都会被指派一个特定的TransactionCoordinator</a:t>
            </a:r>
            <a:r>
              <a:rPr lang="zh-CN" altLang="en-US"/>
              <a:t>，所有的事务逻辑包括分派 PID 等都是由 TransactionCoordinator 来负责实施的。TransactionCoordinator 会将事务状态持久化到内部主题__transaction_state 中。具体原理如下：</a:t>
            </a:r>
            <a:endParaRPr lang="zh-CN" altLang="en-US"/>
          </a:p>
          <a:p>
            <a:endParaRPr lang="zh-CN" altLang="en-US"/>
          </a:p>
          <a:p>
            <a:r>
              <a:rPr lang="zh-CN" altLang="en-US" b="1"/>
              <a:t>1.查找TransactionCoordinator</a:t>
            </a:r>
            <a:endParaRPr lang="zh-CN" altLang="en-US" b="1"/>
          </a:p>
          <a:p>
            <a:r>
              <a:rPr lang="zh-CN" altLang="en-US"/>
              <a:t>。与查找GroupCoordinator节点一样，也是通过FindCoordinatorRequest请求来实现的</a:t>
            </a:r>
            <a:r>
              <a:rPr lang="en-US" altLang="zh-CN"/>
              <a:t>, </a:t>
            </a:r>
            <a:r>
              <a:rPr lang="zh-CN" altLang="en-US" b="1"/>
              <a:t>只不过FindCoordinatorRequest中的coordinator_type就由原来的0变成了1</a:t>
            </a:r>
            <a:r>
              <a:rPr lang="zh-CN" altLang="en-US"/>
              <a:t>，由此来表示与事务相关联。Kafka 在收到 FindCoorinatorRequest 请求之后，会根据 coordinator_key （也就是transactionalId）查找对应的TransactionCoordinator节点。如果找到，则会返回其相对应的node_id、host和port信息。具体查找TransactionCoordinator的方式是根据transactionalId的哈希值计算主题__transaction_state中的分区编号。</a:t>
            </a:r>
            <a:endParaRPr lang="zh-CN" altLang="en-US"/>
          </a:p>
        </p:txBody>
      </p:sp>
      <p:pic>
        <p:nvPicPr>
          <p:cNvPr id="12" name="图片 11"/>
          <p:cNvPicPr>
            <a:picLocks noChangeAspect="1"/>
          </p:cNvPicPr>
          <p:nvPr>
            <p:custDataLst>
              <p:tags r:id="rId2"/>
            </p:custDataLst>
          </p:nvPr>
        </p:nvPicPr>
        <p:blipFill>
          <a:blip r:embed="rId3"/>
          <a:stretch>
            <a:fillRect/>
          </a:stretch>
        </p:blipFill>
        <p:spPr>
          <a:xfrm>
            <a:off x="927735" y="3862070"/>
            <a:ext cx="10561320" cy="302895"/>
          </a:xfrm>
          <a:prstGeom prst="rect">
            <a:avLst/>
          </a:prstGeom>
        </p:spPr>
      </p:pic>
      <p:sp>
        <p:nvSpPr>
          <p:cNvPr id="13" name="文本框 12"/>
          <p:cNvSpPr txBox="1"/>
          <p:nvPr/>
        </p:nvSpPr>
        <p:spPr>
          <a:xfrm>
            <a:off x="521335" y="4298315"/>
            <a:ext cx="11532235" cy="922020"/>
          </a:xfrm>
          <a:prstGeom prst="rect">
            <a:avLst/>
          </a:prstGeom>
          <a:noFill/>
        </p:spPr>
        <p:txBody>
          <a:bodyPr wrap="square" rtlCol="0">
            <a:spAutoFit/>
          </a:bodyPr>
          <a:p>
            <a:r>
              <a:rPr lang="zh-CN" altLang="en-US" b="1"/>
              <a:t>2.获取PID</a:t>
            </a:r>
            <a:endParaRPr lang="zh-CN" altLang="en-US" b="1"/>
          </a:p>
          <a:p>
            <a:r>
              <a:rPr lang="zh-CN" altLang="en-US"/>
              <a:t>在找到TransactionCoordinator节点之后，就需要为当前生产者分配一个PID了。</a:t>
            </a:r>
            <a:r>
              <a:rPr lang="en-US" altLang="zh-CN"/>
              <a:t>生产者获取PID的操作是通过InitProducerIdRequest请求来实现的</a:t>
            </a:r>
            <a:endParaRPr lang="en-US" altLang="zh-CN"/>
          </a:p>
        </p:txBody>
      </p:sp>
      <p:pic>
        <p:nvPicPr>
          <p:cNvPr id="15" name="图片 14"/>
          <p:cNvPicPr>
            <a:picLocks noChangeAspect="1"/>
          </p:cNvPicPr>
          <p:nvPr>
            <p:custDataLst>
              <p:tags r:id="rId4"/>
            </p:custDataLst>
          </p:nvPr>
        </p:nvPicPr>
        <p:blipFill>
          <a:blip r:embed="rId5"/>
          <a:stretch>
            <a:fillRect/>
          </a:stretch>
        </p:blipFill>
        <p:spPr>
          <a:xfrm>
            <a:off x="735965" y="5220335"/>
            <a:ext cx="6607175" cy="1637030"/>
          </a:xfrm>
          <a:prstGeom prst="rect">
            <a:avLst/>
          </a:prstGeom>
        </p:spPr>
      </p:pic>
      <p:sp>
        <p:nvSpPr>
          <p:cNvPr id="16" name="文本框 15"/>
          <p:cNvSpPr txBox="1"/>
          <p:nvPr/>
        </p:nvSpPr>
        <p:spPr>
          <a:xfrm>
            <a:off x="7558405" y="5154295"/>
            <a:ext cx="4495800" cy="1476375"/>
          </a:xfrm>
          <a:prstGeom prst="rect">
            <a:avLst/>
          </a:prstGeom>
          <a:noFill/>
        </p:spPr>
        <p:txBody>
          <a:bodyPr wrap="square" rtlCol="0">
            <a:spAutoFit/>
          </a:bodyPr>
          <a:p>
            <a:r>
              <a:rPr lang="zh-CN" altLang="en-US"/>
              <a:t>其中 transactional_id 表示事务的transactionalId；</a:t>
            </a:r>
            <a:endParaRPr lang="zh-CN" altLang="en-US"/>
          </a:p>
          <a:p>
            <a:r>
              <a:rPr lang="zh-CN" altLang="en-US"/>
              <a:t>transaction_timeout_ms表示TransactionCoordinaor等待事务状态更新的超时时间</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面试题三十二：Kafka事务的实现原理有了解吗？</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95020" y="1192530"/>
            <a:ext cx="10865485" cy="2030095"/>
          </a:xfrm>
          <a:prstGeom prst="rect">
            <a:avLst/>
          </a:prstGeom>
          <a:noFill/>
        </p:spPr>
        <p:txBody>
          <a:bodyPr wrap="square" rtlCol="0">
            <a:spAutoFit/>
          </a:bodyPr>
          <a:p>
            <a:r>
              <a:rPr lang="zh-CN" altLang="en-US"/>
              <a:t>3.开启事务</a:t>
            </a:r>
            <a:endParaRPr lang="zh-CN" altLang="en-US"/>
          </a:p>
          <a:p>
            <a:r>
              <a:rPr lang="zh-CN" altLang="en-US"/>
              <a:t>通过KafkaProducer的beginTransaction（）方法可以开启一个事务，调用该方法后，生产者本地会标记已经开启了一个新的事务，只有在生产者发送第一条消息之后 TransactionCoordinator才会认为该事务已经开启。</a:t>
            </a:r>
            <a:endParaRPr lang="zh-CN" altLang="en-US"/>
          </a:p>
          <a:p>
            <a:endParaRPr lang="zh-CN" altLang="en-US"/>
          </a:p>
          <a:p>
            <a:r>
              <a:rPr lang="en-US" altLang="zh-CN"/>
              <a:t>4</a:t>
            </a:r>
            <a:r>
              <a:rPr lang="zh-CN" altLang="en-US"/>
              <a:t>.提交或者中止事务</a:t>
            </a:r>
            <a:endParaRPr lang="zh-CN" altLang="en-US"/>
          </a:p>
          <a:p>
            <a:r>
              <a:rPr lang="zh-CN" altLang="en-US"/>
              <a:t>一旦数据被写入成功，我们就可以调用 KafkaProducer 的 commitTransaction（）方法或abortTransaction（）方法来结束当前的事务。</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面试题三十三：</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里边的定时任务实现原理是什么？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49935" y="1119505"/>
            <a:ext cx="10909935" cy="2030095"/>
          </a:xfrm>
          <a:prstGeom prst="rect">
            <a:avLst/>
          </a:prstGeom>
          <a:noFill/>
        </p:spPr>
        <p:txBody>
          <a:bodyPr wrap="square" rtlCol="0">
            <a:spAutoFit/>
          </a:bodyPr>
          <a:p>
            <a:r>
              <a:rPr lang="zh-CN" altLang="en-US"/>
              <a:t>Kafka中存在大量的延时操作，比如延时生产、延时拉取和延时删除等。Kafka并没有使用JDK自带的Timer或DelayQueue来实现延时的功能，而是基于</a:t>
            </a:r>
            <a:r>
              <a:rPr lang="zh-CN" altLang="en-US" b="1"/>
              <a:t>时间轮</a:t>
            </a:r>
            <a:r>
              <a:rPr lang="zh-CN" altLang="en-US"/>
              <a:t>的概念自定义实现了一个用于延时功能的定时器（SystemTimer）。Kafka中的时间轮（TimingWheel）是一个存储定时任务的</a:t>
            </a:r>
            <a:r>
              <a:rPr lang="zh-CN" altLang="en-US" b="1"/>
              <a:t>环形队列</a:t>
            </a:r>
            <a:r>
              <a:rPr lang="zh-CN" altLang="en-US"/>
              <a:t>，底层采用数组实现，数组中的每个元素可以存放一个定时任务列表（TimerTaskList）。</a:t>
            </a:r>
            <a:r>
              <a:rPr lang="zh-CN" altLang="en-US" b="1"/>
              <a:t>TimerTaskList是一个环形的双向链表</a:t>
            </a:r>
            <a:r>
              <a:rPr lang="zh-CN" altLang="en-US"/>
              <a:t>，链表中的每一项表示的都是定时任务项（TimerTaskEntry），其中封装了真正的定时任务（TimerTask）。</a:t>
            </a:r>
            <a:endParaRPr lang="zh-CN" altLang="en-US"/>
          </a:p>
          <a:p>
            <a:endParaRPr lang="zh-CN" altLang="en-US"/>
          </a:p>
          <a:p>
            <a:endParaRPr lang="zh-CN" altLang="en-US"/>
          </a:p>
        </p:txBody>
      </p:sp>
      <p:pic>
        <p:nvPicPr>
          <p:cNvPr id="8" name="图片 7"/>
          <p:cNvPicPr>
            <a:picLocks noChangeAspect="1"/>
          </p:cNvPicPr>
          <p:nvPr>
            <p:custDataLst>
              <p:tags r:id="rId2"/>
            </p:custDataLst>
          </p:nvPr>
        </p:nvPicPr>
        <p:blipFill>
          <a:blip r:embed="rId3"/>
          <a:stretch>
            <a:fillRect/>
          </a:stretch>
        </p:blipFill>
        <p:spPr>
          <a:xfrm>
            <a:off x="193040" y="2768600"/>
            <a:ext cx="6528435" cy="3378835"/>
          </a:xfrm>
          <a:prstGeom prst="rect">
            <a:avLst/>
          </a:prstGeom>
        </p:spPr>
      </p:pic>
      <p:sp>
        <p:nvSpPr>
          <p:cNvPr id="9" name="文本框 8"/>
          <p:cNvSpPr txBox="1"/>
          <p:nvPr/>
        </p:nvSpPr>
        <p:spPr>
          <a:xfrm>
            <a:off x="6721475" y="3027045"/>
            <a:ext cx="5329555" cy="3138170"/>
          </a:xfrm>
          <a:prstGeom prst="rect">
            <a:avLst/>
          </a:prstGeom>
          <a:noFill/>
        </p:spPr>
        <p:txBody>
          <a:bodyPr wrap="square" rtlCol="0">
            <a:spAutoFit/>
          </a:bodyPr>
          <a:p>
            <a:r>
              <a:rPr lang="zh-CN" altLang="en-US" b="1"/>
              <a:t>时间轮由多个时间格组成</a:t>
            </a:r>
            <a:r>
              <a:rPr lang="zh-CN" altLang="en-US"/>
              <a:t>，每</a:t>
            </a:r>
            <a:r>
              <a:rPr lang="zh-CN" altLang="en-US" b="1"/>
              <a:t>个时间格代表当前时间轮的基本时间跨度（tickMs）</a:t>
            </a:r>
            <a:r>
              <a:rPr lang="zh-CN" altLang="en-US"/>
              <a:t>。</a:t>
            </a:r>
            <a:r>
              <a:rPr lang="zh-CN" altLang="en-US" b="1"/>
              <a:t>时间轮的时间格个数是固定的</a:t>
            </a:r>
            <a:r>
              <a:rPr lang="zh-CN" altLang="en-US"/>
              <a:t>，可用wheelSize来表示，那么整个时间轮的总体时间跨度（interval）可以通过公式 </a:t>
            </a:r>
            <a:r>
              <a:rPr lang="zh-CN" altLang="en-US" b="1">
                <a:solidFill>
                  <a:srgbClr val="FF0000"/>
                </a:solidFill>
              </a:rPr>
              <a:t>tickMs×wheelSize</a:t>
            </a:r>
            <a:r>
              <a:rPr lang="zh-CN" altLang="en-US"/>
              <a:t>计算得出。时间轮还有一个</a:t>
            </a:r>
            <a:r>
              <a:rPr lang="zh-CN" altLang="en-US" b="1"/>
              <a:t>表盘指针（currentTime）</a:t>
            </a:r>
            <a:r>
              <a:rPr lang="zh-CN" altLang="en-US"/>
              <a:t>，用来表示时间轮当前所处的时间，currentTime是tickMs的整数倍。currentTime可以将整个时间轮划分为到期部分和未到期部分，currentTime当前指向的时间格也属于到期部分，表示刚好到期，需要处理此时间格所对应的TimerTaskList中的所有任务。</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核心架构及概念</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3446780" y="875665"/>
            <a:ext cx="8016875" cy="3818255"/>
          </a:xfrm>
          <a:prstGeom prst="rect">
            <a:avLst/>
          </a:prstGeom>
        </p:spPr>
      </p:pic>
      <p:sp>
        <p:nvSpPr>
          <p:cNvPr id="8" name="文本框 7"/>
          <p:cNvSpPr txBox="1"/>
          <p:nvPr/>
        </p:nvSpPr>
        <p:spPr>
          <a:xfrm>
            <a:off x="592455" y="998220"/>
            <a:ext cx="4064000" cy="3538220"/>
          </a:xfrm>
          <a:prstGeom prst="rect">
            <a:avLst/>
          </a:prstGeom>
          <a:noFill/>
        </p:spPr>
        <p:txBody>
          <a:bodyPr wrap="square" rtlCol="0">
            <a:spAutoFit/>
          </a:bodyPr>
          <a:p>
            <a:r>
              <a:rPr lang="zh-CN" altLang="en-US" sz="1400"/>
              <a:t>如图所示，主题中包含</a:t>
            </a:r>
            <a:r>
              <a:rPr lang="en-US" altLang="zh-CN" sz="1400"/>
              <a:t>5</a:t>
            </a:r>
            <a:r>
              <a:rPr lang="zh-CN" altLang="en-US" sz="1400"/>
              <a:t>个分区，那么对于这</a:t>
            </a:r>
            <a:r>
              <a:rPr lang="en-US" altLang="zh-CN" sz="1400"/>
              <a:t>5</a:t>
            </a:r>
            <a:r>
              <a:rPr lang="zh-CN" altLang="en-US" sz="1400"/>
              <a:t>个分区来说，能不能把这</a:t>
            </a:r>
            <a:r>
              <a:rPr lang="en-US" altLang="zh-CN" sz="1400"/>
              <a:t>5</a:t>
            </a:r>
            <a:r>
              <a:rPr lang="zh-CN" altLang="en-US" sz="1400"/>
              <a:t>个分区分配到不同的</a:t>
            </a:r>
            <a:r>
              <a:rPr lang="en-US" altLang="zh-CN" sz="1400"/>
              <a:t>broker</a:t>
            </a:r>
            <a:r>
              <a:rPr lang="zh-CN" altLang="en-US" sz="1400"/>
              <a:t>中？</a:t>
            </a:r>
            <a:endParaRPr lang="zh-CN" altLang="en-US" sz="1400"/>
          </a:p>
          <a:p>
            <a:r>
              <a:rPr lang="zh-CN" altLang="en-US" sz="1400"/>
              <a:t>假如，有</a:t>
            </a:r>
            <a:r>
              <a:rPr lang="en-US" altLang="zh-CN" sz="1400"/>
              <a:t>3</a:t>
            </a:r>
            <a:r>
              <a:rPr lang="zh-CN" altLang="en-US" sz="1400"/>
              <a:t>台</a:t>
            </a:r>
            <a:r>
              <a:rPr lang="en-US" altLang="zh-CN" sz="1400"/>
              <a:t>kafka</a:t>
            </a:r>
            <a:r>
              <a:rPr lang="zh-CN" altLang="en-US" sz="1400"/>
              <a:t>服务节点</a:t>
            </a:r>
            <a:r>
              <a:rPr lang="en-US" altLang="zh-CN" sz="1400"/>
              <a:t>a,b,c, </a:t>
            </a:r>
            <a:r>
              <a:rPr lang="zh-CN" altLang="en-US" sz="1400"/>
              <a:t>请问，一个主题中的这</a:t>
            </a:r>
            <a:r>
              <a:rPr lang="en-US" altLang="zh-CN" sz="1400"/>
              <a:t>5</a:t>
            </a:r>
            <a:r>
              <a:rPr lang="zh-CN" altLang="en-US" sz="1400"/>
              <a:t>个分区可不可以分散的分配到</a:t>
            </a:r>
            <a:r>
              <a:rPr lang="en-US" altLang="zh-CN" sz="1400"/>
              <a:t>abc</a:t>
            </a:r>
            <a:r>
              <a:rPr lang="zh-CN" altLang="en-US" sz="1400"/>
              <a:t>这三个节点中？</a:t>
            </a:r>
            <a:endParaRPr lang="zh-CN" altLang="en-US" sz="1400"/>
          </a:p>
          <a:p>
            <a:r>
              <a:rPr lang="zh-CN" altLang="en-US" sz="1400"/>
              <a:t>可以的。因为主题就是一个逻辑概念</a:t>
            </a:r>
            <a:endParaRPr lang="zh-CN" altLang="en-US" sz="1400"/>
          </a:p>
          <a:p>
            <a:r>
              <a:rPr lang="zh-CN" altLang="en-US" sz="1400" b="1">
                <a:solidFill>
                  <a:srgbClr val="FF0000"/>
                </a:solidFill>
              </a:rPr>
              <a:t>校长说过，主题就是为了给消息做</a:t>
            </a:r>
            <a:endParaRPr lang="zh-CN" altLang="en-US" sz="1400" b="1">
              <a:solidFill>
                <a:srgbClr val="FF0000"/>
              </a:solidFill>
            </a:endParaRPr>
          </a:p>
          <a:p>
            <a:r>
              <a:rPr lang="zh-CN" altLang="en-US" sz="1400" b="1">
                <a:solidFill>
                  <a:srgbClr val="FF0000"/>
                </a:solidFill>
              </a:rPr>
              <a:t>负载的，那么对于往哪台服务器上的</a:t>
            </a:r>
            <a:endParaRPr lang="zh-CN" altLang="en-US" sz="1400" b="1">
              <a:solidFill>
                <a:srgbClr val="FF0000"/>
              </a:solidFill>
            </a:endParaRPr>
          </a:p>
          <a:p>
            <a:r>
              <a:rPr lang="zh-CN" altLang="en-US" sz="1400" b="1">
                <a:solidFill>
                  <a:srgbClr val="FF0000"/>
                </a:solidFill>
              </a:rPr>
              <a:t>分区分配都</a:t>
            </a:r>
            <a:r>
              <a:rPr lang="en-US" altLang="zh-CN" sz="1400" b="1">
                <a:solidFill>
                  <a:srgbClr val="FF0000"/>
                </a:solidFill>
              </a:rPr>
              <a:t>ok</a:t>
            </a:r>
            <a:r>
              <a:rPr lang="zh-CN" altLang="en-US" sz="1400" b="1">
                <a:solidFill>
                  <a:srgbClr val="FF0000"/>
                </a:solidFill>
              </a:rPr>
              <a:t>。</a:t>
            </a:r>
            <a:endParaRPr lang="zh-CN" altLang="en-US" sz="1400" b="1">
              <a:solidFill>
                <a:srgbClr val="FF0000"/>
              </a:solidFill>
            </a:endParaRPr>
          </a:p>
          <a:p>
            <a:r>
              <a:rPr lang="zh-CN" altLang="en-US" sz="1400">
                <a:sym typeface="+mn-ea"/>
              </a:rPr>
              <a:t>可为什么要做成这样呢？为了扩展性，想象下，如果一个主题的所有分区都只能分配在一个</a:t>
            </a:r>
            <a:r>
              <a:rPr lang="en-US" altLang="zh-CN" sz="1400">
                <a:sym typeface="+mn-ea"/>
              </a:rPr>
              <a:t> kakfa</a:t>
            </a:r>
            <a:r>
              <a:rPr lang="zh-CN" altLang="en-US" sz="1400">
                <a:sym typeface="+mn-ea"/>
              </a:rPr>
              <a:t>服务节点上，我们如何扩展呢？一个</a:t>
            </a:r>
            <a:r>
              <a:rPr lang="en-US" altLang="zh-CN" sz="1400">
                <a:sym typeface="+mn-ea"/>
              </a:rPr>
              <a:t>kafka</a:t>
            </a:r>
            <a:r>
              <a:rPr lang="zh-CN" altLang="en-US" sz="1400">
                <a:sym typeface="+mn-ea"/>
              </a:rPr>
              <a:t>的服务节点资源是有限的。（</a:t>
            </a:r>
            <a:r>
              <a:rPr lang="en-US" altLang="zh-CN" sz="1400">
                <a:sym typeface="+mn-ea"/>
              </a:rPr>
              <a:t>springcloud gateway</a:t>
            </a:r>
            <a:r>
              <a:rPr lang="zh-CN" altLang="en-US" sz="1400">
                <a:sym typeface="+mn-ea"/>
              </a:rPr>
              <a:t>（</a:t>
            </a:r>
            <a:r>
              <a:rPr lang="en-US" altLang="zh-CN" sz="1400">
                <a:sym typeface="+mn-ea"/>
              </a:rPr>
              <a:t>kakfa</a:t>
            </a:r>
            <a:r>
              <a:rPr lang="zh-CN" altLang="en-US" sz="1400">
                <a:sym typeface="+mn-ea"/>
              </a:rPr>
              <a:t>）就可看成一个主题，转发请求到服务节点（分区））</a:t>
            </a:r>
            <a:endParaRPr lang="zh-CN" altLang="en-US" sz="1400" b="1">
              <a:solidFill>
                <a:srgbClr val="FF0000"/>
              </a:solidFill>
              <a:sym typeface="+mn-ea"/>
            </a:endParaRPr>
          </a:p>
        </p:txBody>
      </p:sp>
      <p:sp>
        <p:nvSpPr>
          <p:cNvPr id="12" name="文本框 11"/>
          <p:cNvSpPr txBox="1"/>
          <p:nvPr/>
        </p:nvSpPr>
        <p:spPr>
          <a:xfrm>
            <a:off x="592455" y="4747895"/>
            <a:ext cx="10969625" cy="953135"/>
          </a:xfrm>
          <a:prstGeom prst="rect">
            <a:avLst/>
          </a:prstGeom>
          <a:noFill/>
        </p:spPr>
        <p:txBody>
          <a:bodyPr wrap="square" rtlCol="0">
            <a:spAutoFit/>
          </a:bodyPr>
          <a:p>
            <a:r>
              <a:rPr lang="zh-CN" altLang="en-US" sz="1400"/>
              <a:t>仔细观察，第</a:t>
            </a:r>
            <a:r>
              <a:rPr lang="en-US" altLang="zh-CN" sz="1400"/>
              <a:t>3</a:t>
            </a:r>
            <a:r>
              <a:rPr lang="zh-CN" altLang="en-US" sz="1400"/>
              <a:t>个分区后边还有</a:t>
            </a:r>
            <a:r>
              <a:rPr lang="en-US" altLang="zh-CN" sz="1400"/>
              <a:t>3</a:t>
            </a:r>
            <a:r>
              <a:rPr lang="zh-CN" altLang="en-US" sz="1400"/>
              <a:t>个副本，我们称之为分区副本，说明第</a:t>
            </a:r>
            <a:r>
              <a:rPr lang="en-US" altLang="zh-CN" sz="1400"/>
              <a:t>3</a:t>
            </a:r>
            <a:r>
              <a:rPr lang="zh-CN" altLang="en-US" sz="1400"/>
              <a:t>个分区有</a:t>
            </a:r>
            <a:r>
              <a:rPr lang="en-US" altLang="zh-CN" sz="1400"/>
              <a:t>3</a:t>
            </a:r>
            <a:r>
              <a:rPr lang="zh-CN" altLang="en-US" sz="1400"/>
              <a:t>个副本，保证数据的可靠性</a:t>
            </a:r>
            <a:r>
              <a:rPr lang="zh-CN" altLang="en-US" sz="1400" b="1"/>
              <a:t>。分区副本也是存储到不同的</a:t>
            </a:r>
            <a:r>
              <a:rPr lang="en-US" altLang="zh-CN" sz="1400" b="1"/>
              <a:t>kafka</a:t>
            </a:r>
            <a:r>
              <a:rPr lang="zh-CN" altLang="en-US" sz="1400" b="1"/>
              <a:t>节点的，而且</a:t>
            </a:r>
            <a:r>
              <a:rPr lang="en-US" altLang="zh-CN" sz="1400" b="1"/>
              <a:t>kafka</a:t>
            </a:r>
            <a:r>
              <a:rPr lang="zh-CN" altLang="en-US" sz="1400" b="1"/>
              <a:t>的自身设计会优先选择将副本分到不同的</a:t>
            </a:r>
            <a:r>
              <a:rPr lang="en-US" altLang="zh-CN" sz="1400" b="1"/>
              <a:t>kafka</a:t>
            </a:r>
            <a:r>
              <a:rPr lang="zh-CN" altLang="en-US" sz="1400" b="1"/>
              <a:t>服务节点。</a:t>
            </a:r>
            <a:endParaRPr lang="zh-CN" altLang="en-US" sz="1400" b="1"/>
          </a:p>
          <a:p>
            <a:endParaRPr lang="en-US" altLang="zh-CN" sz="1400" b="1"/>
          </a:p>
          <a:p>
            <a:r>
              <a:rPr lang="zh-CN" altLang="en-US" sz="1400" b="1"/>
              <a:t>副本有相关面试题：副本首领</a:t>
            </a:r>
            <a:r>
              <a:rPr lang="en-US" altLang="zh-CN" sz="1400" b="1"/>
              <a:t>--</a:t>
            </a:r>
            <a:r>
              <a:rPr lang="zh-CN" altLang="en-US" sz="1400" b="1"/>
              <a:t>副本首领选举</a:t>
            </a:r>
            <a:r>
              <a:rPr lang="en-US" altLang="zh-CN" sz="1400" b="1"/>
              <a:t>--acks</a:t>
            </a:r>
            <a:r>
              <a:rPr lang="zh-CN" altLang="en-US" sz="1400" b="1"/>
              <a:t>生产者参数都和副本有关</a:t>
            </a:r>
            <a:endParaRPr lang="zh-CN" altLang="en-US" sz="1400"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面试题三十三：</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里边的定时任务实现原理是什么？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2"/>
            </p:custDataLst>
          </p:nvPr>
        </p:nvPicPr>
        <p:blipFill>
          <a:blip r:embed="rId3"/>
          <a:stretch>
            <a:fillRect/>
          </a:stretch>
        </p:blipFill>
        <p:spPr>
          <a:xfrm>
            <a:off x="2460625" y="920750"/>
            <a:ext cx="6528435" cy="3378835"/>
          </a:xfrm>
          <a:prstGeom prst="rect">
            <a:avLst/>
          </a:prstGeom>
        </p:spPr>
      </p:pic>
      <p:sp>
        <p:nvSpPr>
          <p:cNvPr id="6" name="文本框 5"/>
          <p:cNvSpPr txBox="1"/>
          <p:nvPr/>
        </p:nvSpPr>
        <p:spPr>
          <a:xfrm>
            <a:off x="859155" y="4634865"/>
            <a:ext cx="11058525" cy="1476375"/>
          </a:xfrm>
          <a:prstGeom prst="rect">
            <a:avLst/>
          </a:prstGeom>
          <a:noFill/>
        </p:spPr>
        <p:txBody>
          <a:bodyPr wrap="square" rtlCol="0">
            <a:spAutoFit/>
          </a:bodyPr>
          <a:p>
            <a:r>
              <a:rPr lang="zh-CN" altLang="en-US"/>
              <a:t>若时间轮的tickMs为1ms且wheelSize等于20，那么可以计算得出总体时间跨度interval为20ms。</a:t>
            </a:r>
            <a:r>
              <a:rPr lang="zh-CN" altLang="en-US" b="1"/>
              <a:t>初始情况下表盘指针currentTime指向时间格0</a:t>
            </a:r>
            <a:r>
              <a:rPr lang="zh-CN" altLang="en-US"/>
              <a:t>，此时有一个定时为2ms的任务插进来会存放到时间格为2的TimerTaskList中。随着时间的不断推移，指针currentTime不断向前推进，过了2ms之后，当到达时间格2时，就需要将时间格2对应的TimeTaskList中的任务进行相应的到期操作。此时若又有一个定时为 8ms 的任务插进来，则会存放到时间格 10 中，currentTime再过8ms后会指向时间格10。</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面试题三十三：</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里边的定时任务实现原理是什么？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2"/>
            </p:custDataLst>
          </p:nvPr>
        </p:nvPicPr>
        <p:blipFill>
          <a:blip r:embed="rId3"/>
          <a:stretch>
            <a:fillRect/>
          </a:stretch>
        </p:blipFill>
        <p:spPr>
          <a:xfrm>
            <a:off x="2570480" y="1039495"/>
            <a:ext cx="6609715" cy="3420745"/>
          </a:xfrm>
          <a:prstGeom prst="rect">
            <a:avLst/>
          </a:prstGeom>
        </p:spPr>
      </p:pic>
      <p:sp>
        <p:nvSpPr>
          <p:cNvPr id="6" name="文本框 5"/>
          <p:cNvSpPr txBox="1"/>
          <p:nvPr/>
        </p:nvSpPr>
        <p:spPr>
          <a:xfrm>
            <a:off x="520700" y="4707255"/>
            <a:ext cx="11395075" cy="1198880"/>
          </a:xfrm>
          <a:prstGeom prst="rect">
            <a:avLst/>
          </a:prstGeom>
          <a:noFill/>
        </p:spPr>
        <p:txBody>
          <a:bodyPr wrap="square" rtlCol="0">
            <a:spAutoFit/>
          </a:bodyPr>
          <a:p>
            <a:r>
              <a:rPr lang="zh-CN" altLang="en-US"/>
              <a:t>如果此时有一个定时为350ms的任务该如何处理？直接扩充wheelSize的大小？Kafka中不乏几万甚至几十万毫秒的定时任务，这个wheelSize的扩充没有底线，就算将所有的定时任务的到期时间都设定一个上限，比如100万毫秒，那么这个wheelSize为100万毫秒的时间轮不仅占用很大的内存空间，而且也会拉低效率。Kafka 为此引入了层级时间轮的概念，当任务的到期时间超过了当前时间轮所表示的时间范围时，就会尝试添加到上层时间轮中。</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面试题三十三：</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里边的定时任务实现原理是什么？</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737235" y="1041400"/>
            <a:ext cx="6227445" cy="5676900"/>
          </a:xfrm>
          <a:prstGeom prst="rect">
            <a:avLst/>
          </a:prstGeom>
        </p:spPr>
      </p:pic>
      <p:sp>
        <p:nvSpPr>
          <p:cNvPr id="9" name="文本框 8"/>
          <p:cNvSpPr txBox="1"/>
          <p:nvPr/>
        </p:nvSpPr>
        <p:spPr>
          <a:xfrm>
            <a:off x="7101840" y="1347470"/>
            <a:ext cx="4064000" cy="3969385"/>
          </a:xfrm>
          <a:prstGeom prst="rect">
            <a:avLst/>
          </a:prstGeom>
          <a:noFill/>
        </p:spPr>
        <p:txBody>
          <a:bodyPr wrap="square" rtlCol="0">
            <a:spAutoFit/>
          </a:bodyPr>
          <a:p>
            <a:r>
              <a:rPr lang="zh-CN" altLang="en-US"/>
              <a:t>第一层，就是我们所熟悉的</a:t>
            </a:r>
            <a:r>
              <a:rPr lang="en-US" altLang="zh-CN"/>
              <a:t> 20ms </a:t>
            </a:r>
            <a:r>
              <a:rPr lang="zh-CN" altLang="en-US"/>
              <a:t>时间轮。超过</a:t>
            </a:r>
            <a:r>
              <a:rPr lang="en-US" altLang="zh-CN"/>
              <a:t>20ms</a:t>
            </a:r>
            <a:r>
              <a:rPr lang="zh-CN" altLang="en-US"/>
              <a:t>以后执行的任务都不能够满足了。</a:t>
            </a:r>
            <a:endParaRPr lang="zh-CN" altLang="en-US"/>
          </a:p>
          <a:p>
            <a:endParaRPr lang="zh-CN" altLang="en-US"/>
          </a:p>
          <a:p>
            <a:r>
              <a:rPr lang="zh-CN" altLang="en-US"/>
              <a:t>第二层：中的每个元素中都存储了一个第一层的时间轮。</a:t>
            </a:r>
            <a:endParaRPr lang="zh-CN" altLang="en-US"/>
          </a:p>
          <a:p>
            <a:endParaRPr lang="zh-CN" altLang="en-US"/>
          </a:p>
          <a:p>
            <a:r>
              <a:rPr lang="zh-CN" altLang="en-US"/>
              <a:t>第三层：中每个元素都存储了一个第二层的时间轮</a:t>
            </a:r>
            <a:r>
              <a:rPr lang="en-US" altLang="zh-CN"/>
              <a:t> </a:t>
            </a:r>
            <a:r>
              <a:rPr lang="zh-CN" altLang="en-US"/>
              <a:t>一共是</a:t>
            </a:r>
            <a:r>
              <a:rPr lang="en-US" altLang="zh-CN"/>
              <a:t>8s</a:t>
            </a:r>
            <a:endParaRPr lang="en-US" altLang="zh-CN"/>
          </a:p>
          <a:p>
            <a:endParaRPr lang="en-US" altLang="zh-CN"/>
          </a:p>
          <a:p>
            <a:r>
              <a:rPr lang="zh-CN" altLang="en-US"/>
              <a:t>第四层：</a:t>
            </a:r>
            <a:r>
              <a:rPr lang="en-US" altLang="zh-CN"/>
              <a:t>8s * 20 = 160s</a:t>
            </a:r>
            <a:endParaRPr lang="en-US" altLang="zh-CN"/>
          </a:p>
          <a:p>
            <a:endParaRPr lang="en-US" altLang="zh-CN"/>
          </a:p>
          <a:p>
            <a:r>
              <a:rPr lang="zh-CN" altLang="en-US"/>
              <a:t>第五层：</a:t>
            </a:r>
            <a:r>
              <a:rPr lang="en-US" altLang="zh-CN"/>
              <a:t> 160s * 20 = 3200s </a:t>
            </a:r>
            <a:r>
              <a:rPr lang="zh-CN" altLang="en-US"/>
              <a:t>（将近一个小时的任务了）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面试题三十四：</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的Hub和Spoke架构有什么优劣</a:t>
            </a:r>
            <a:r>
              <a:rPr lang="zh-CN" altLang="en-US" sz="2400" b="1" dirty="0">
                <a:solidFill>
                  <a:srgbClr val="002060"/>
                </a:solidFill>
                <a:latin typeface="微软雅黑" panose="020B0503020204020204" pitchFamily="34" charset="-122"/>
                <a:ea typeface="微软雅黑" panose="020B0503020204020204" pitchFamily="34" charset="-122"/>
              </a:rPr>
              <a:t>？</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03580" y="1028065"/>
            <a:ext cx="10784840" cy="368300"/>
          </a:xfrm>
          <a:prstGeom prst="rect">
            <a:avLst/>
          </a:prstGeom>
          <a:noFill/>
        </p:spPr>
        <p:txBody>
          <a:bodyPr wrap="square" rtlCol="0">
            <a:spAutoFit/>
          </a:bodyPr>
          <a:p>
            <a:r>
              <a:rPr lang="zh-CN" altLang="en-US"/>
              <a:t>这种架构适用于一个中心 Kafka 集群对应多个本地 Kafka 集群的情况</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2794635" y="1469390"/>
            <a:ext cx="6137910" cy="3006725"/>
          </a:xfrm>
          <a:prstGeom prst="rect">
            <a:avLst/>
          </a:prstGeom>
        </p:spPr>
      </p:pic>
      <p:sp>
        <p:nvSpPr>
          <p:cNvPr id="11" name="文本框 10"/>
          <p:cNvSpPr txBox="1"/>
          <p:nvPr/>
        </p:nvSpPr>
        <p:spPr>
          <a:xfrm>
            <a:off x="849630" y="4625975"/>
            <a:ext cx="11012805" cy="2030095"/>
          </a:xfrm>
          <a:prstGeom prst="rect">
            <a:avLst/>
          </a:prstGeom>
          <a:noFill/>
        </p:spPr>
        <p:txBody>
          <a:bodyPr wrap="square" rtlCol="0">
            <a:spAutoFit/>
          </a:bodyPr>
          <a:p>
            <a:r>
              <a:rPr lang="zh-CN" altLang="en-US"/>
              <a:t>对于一个公司的业务点，我们有两个点，一个是北京，一个是上海。对于北京的用户，他的数据只能存储到本经当地的</a:t>
            </a:r>
            <a:r>
              <a:rPr lang="en-US" altLang="zh-CN"/>
              <a:t>kafka</a:t>
            </a:r>
            <a:r>
              <a:rPr lang="zh-CN" altLang="en-US"/>
              <a:t>的数据中心，如果这个用户去上海，无法办理业务；反之亦然。</a:t>
            </a:r>
            <a:r>
              <a:rPr lang="en-US" altLang="zh-CN"/>
              <a:t> </a:t>
            </a:r>
            <a:r>
              <a:rPr lang="zh-CN" altLang="en-US"/>
              <a:t>对于我们北京本地的</a:t>
            </a:r>
            <a:r>
              <a:rPr lang="en-US" altLang="zh-CN"/>
              <a:t>kafka</a:t>
            </a:r>
            <a:r>
              <a:rPr lang="zh-CN" altLang="en-US"/>
              <a:t>数据中心和上海本地的</a:t>
            </a:r>
            <a:r>
              <a:rPr lang="en-US" altLang="zh-CN"/>
              <a:t>kafka</a:t>
            </a:r>
            <a:r>
              <a:rPr lang="zh-CN" altLang="en-US"/>
              <a:t>数据中心，都会将数据镜像到</a:t>
            </a:r>
            <a:r>
              <a:rPr lang="en-US" altLang="zh-CN"/>
              <a:t> </a:t>
            </a:r>
            <a:r>
              <a:rPr lang="zh-CN" altLang="en-US"/>
              <a:t>中央</a:t>
            </a:r>
            <a:r>
              <a:rPr lang="en-US" altLang="zh-CN"/>
              <a:t>kafka</a:t>
            </a:r>
            <a:r>
              <a:rPr lang="zh-CN" altLang="en-US"/>
              <a:t>集群。</a:t>
            </a:r>
            <a:endParaRPr lang="zh-CN" altLang="en-US"/>
          </a:p>
          <a:p>
            <a:endParaRPr lang="zh-CN" altLang="en-US"/>
          </a:p>
          <a:p>
            <a:r>
              <a:rPr lang="zh-CN" altLang="en-US"/>
              <a:t>好处是用户使用数据的时候，直接能从距离最近的数据中心进行读取；坏处是不同地域的用户数据不互通。如果两边的用户都使用中央集群，那么本地集群还有必要存在吗？</a:t>
            </a:r>
            <a:r>
              <a:rPr lang="en-US" altLang="zh-CN"/>
              <a:t> </a:t>
            </a:r>
            <a:r>
              <a:rPr lang="zh-CN" altLang="en-US"/>
              <a:t>中央集群不是对外提供服务的集群，是企业内部使用全量数据的集群。</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面试题三十五：</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双活集群架构有什么优劣</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62940" y="928370"/>
            <a:ext cx="10996930" cy="645160"/>
          </a:xfrm>
          <a:prstGeom prst="rect">
            <a:avLst/>
          </a:prstGeom>
          <a:noFill/>
        </p:spPr>
        <p:txBody>
          <a:bodyPr wrap="square" rtlCol="0" anchor="t">
            <a:spAutoFit/>
          </a:bodyPr>
          <a:p>
            <a:r>
              <a:rPr lang="zh-CN" altLang="en-US"/>
              <a:t>当有两个或多个数据中心需要共享数据并且每个数据中心都可以生产和读取数据时，可以使用双活（Active-Active）架构</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2823210" y="1390650"/>
            <a:ext cx="4572000" cy="1985010"/>
          </a:xfrm>
          <a:prstGeom prst="rect">
            <a:avLst/>
          </a:prstGeom>
        </p:spPr>
      </p:pic>
      <p:sp>
        <p:nvSpPr>
          <p:cNvPr id="11" name="文本框 10"/>
          <p:cNvSpPr txBox="1"/>
          <p:nvPr/>
        </p:nvSpPr>
        <p:spPr>
          <a:xfrm>
            <a:off x="520700" y="3312160"/>
            <a:ext cx="11461750" cy="3415030"/>
          </a:xfrm>
          <a:prstGeom prst="rect">
            <a:avLst/>
          </a:prstGeom>
          <a:noFill/>
        </p:spPr>
        <p:txBody>
          <a:bodyPr wrap="square" rtlCol="0">
            <a:spAutoFit/>
          </a:bodyPr>
          <a:p>
            <a:r>
              <a:rPr lang="zh-CN" altLang="en-US"/>
              <a:t>这种架构的主要好处在于，它可以为就近的用户提供服务，具有性能上的优势。第二个好处是冗余和弹性。因为每个数据中心具备完整的功能，一旦一个数据中心发生失效，就可以把用户重定向到另一个数据中心。这种重定向完全是网络的重定向。</a:t>
            </a:r>
            <a:r>
              <a:rPr lang="zh-CN" altLang="en-US" b="1"/>
              <a:t>这种架构是我们所知道的最具伸缩性、弹性、灵活性和成本优势的解决方案。</a:t>
            </a:r>
            <a:endParaRPr lang="zh-CN" altLang="en-US"/>
          </a:p>
          <a:p>
            <a:r>
              <a:rPr lang="zh-CN" altLang="en-US"/>
              <a:t>这种架构的主要问题在于，</a:t>
            </a:r>
            <a:r>
              <a:rPr lang="zh-CN" altLang="en-US" b="1"/>
              <a:t>如何在进行多个位置的数据异步读取和异步更新时避免冲突</a:t>
            </a:r>
            <a:r>
              <a:rPr lang="zh-CN" altLang="en-US"/>
              <a:t>。</a:t>
            </a:r>
            <a:endParaRPr lang="zh-CN" altLang="en-US"/>
          </a:p>
          <a:p>
            <a:endParaRPr lang="zh-CN" altLang="en-US"/>
          </a:p>
          <a:p>
            <a:r>
              <a:rPr lang="zh-CN" altLang="en-US"/>
              <a:t>比如说</a:t>
            </a:r>
            <a:r>
              <a:rPr lang="en-US" altLang="zh-CN"/>
              <a:t>aws</a:t>
            </a:r>
            <a:r>
              <a:rPr lang="zh-CN" altLang="en-US"/>
              <a:t>举例，买书。我在北京登录我的账号，买</a:t>
            </a:r>
            <a:r>
              <a:rPr lang="en-US" altLang="zh-CN"/>
              <a:t>A</a:t>
            </a:r>
            <a:r>
              <a:rPr lang="zh-CN" altLang="en-US"/>
              <a:t>书，同时我的一个朋友在上海登录我的账号，买</a:t>
            </a:r>
            <a:r>
              <a:rPr lang="en-US" altLang="zh-CN"/>
              <a:t>B</a:t>
            </a:r>
            <a:r>
              <a:rPr lang="zh-CN" altLang="en-US"/>
              <a:t>书。那么，如果北京和上海同时拥有双活架构中的一个，我的信息：</a:t>
            </a:r>
            <a:r>
              <a:rPr lang="en-US" altLang="zh-CN"/>
              <a:t>“</a:t>
            </a:r>
            <a:r>
              <a:rPr lang="zh-CN" altLang="en-US"/>
              <a:t>购买</a:t>
            </a:r>
            <a:r>
              <a:rPr lang="en-US" altLang="zh-CN"/>
              <a:t>A</a:t>
            </a:r>
            <a:r>
              <a:rPr lang="zh-CN" altLang="en-US"/>
              <a:t>数存入北京的一个</a:t>
            </a:r>
            <a:r>
              <a:rPr lang="en-US" altLang="zh-CN"/>
              <a:t>kafka</a:t>
            </a:r>
            <a:r>
              <a:rPr lang="zh-CN" altLang="en-US"/>
              <a:t>数据中心</a:t>
            </a:r>
            <a:r>
              <a:rPr lang="en-US" altLang="zh-CN"/>
              <a:t>”</a:t>
            </a:r>
            <a:r>
              <a:rPr lang="zh-CN" altLang="en-US"/>
              <a:t>；朋友</a:t>
            </a:r>
            <a:r>
              <a:rPr lang="en-US" altLang="zh-CN"/>
              <a:t>“</a:t>
            </a:r>
            <a:r>
              <a:rPr lang="zh-CN" altLang="en-US"/>
              <a:t>购买</a:t>
            </a:r>
            <a:r>
              <a:rPr lang="en-US" altLang="zh-CN"/>
              <a:t>B</a:t>
            </a:r>
            <a:r>
              <a:rPr lang="zh-CN" altLang="en-US"/>
              <a:t>书存入上海的</a:t>
            </a:r>
            <a:r>
              <a:rPr lang="en-US" altLang="zh-CN"/>
              <a:t>kafka</a:t>
            </a:r>
            <a:r>
              <a:rPr lang="zh-CN" altLang="en-US"/>
              <a:t>数据中心</a:t>
            </a:r>
            <a:r>
              <a:rPr lang="en-US" altLang="zh-CN"/>
              <a:t>”</a:t>
            </a:r>
            <a:r>
              <a:rPr lang="zh-CN" altLang="en-US"/>
              <a:t>。</a:t>
            </a:r>
            <a:r>
              <a:rPr lang="en-US" altLang="zh-CN"/>
              <a:t> </a:t>
            </a:r>
            <a:r>
              <a:rPr lang="zh-CN" altLang="en-US"/>
              <a:t>我的信息同步到上海，朋友的信息，同步到北京。北京</a:t>
            </a:r>
            <a:r>
              <a:rPr lang="en-US" altLang="zh-CN"/>
              <a:t>kafka</a:t>
            </a:r>
            <a:r>
              <a:rPr lang="zh-CN" altLang="en-US"/>
              <a:t>有</a:t>
            </a:r>
            <a:r>
              <a:rPr lang="en-US" altLang="zh-CN"/>
              <a:t>AB</a:t>
            </a:r>
            <a:r>
              <a:rPr lang="zh-CN" altLang="en-US"/>
              <a:t>两本书，上海</a:t>
            </a:r>
            <a:r>
              <a:rPr lang="en-US" altLang="zh-CN"/>
              <a:t>kafka</a:t>
            </a:r>
            <a:r>
              <a:rPr lang="zh-CN" altLang="en-US"/>
              <a:t>有</a:t>
            </a:r>
            <a:r>
              <a:rPr lang="en-US" altLang="zh-CN"/>
              <a:t>AB</a:t>
            </a:r>
            <a:r>
              <a:rPr lang="zh-CN" altLang="en-US"/>
              <a:t>两本书。</a:t>
            </a:r>
            <a:r>
              <a:rPr lang="en-US" altLang="zh-CN"/>
              <a:t> aws</a:t>
            </a:r>
            <a:r>
              <a:rPr lang="zh-CN" altLang="en-US"/>
              <a:t>会同时发四本书给我，北京</a:t>
            </a:r>
            <a:r>
              <a:rPr lang="en-US" altLang="zh-CN"/>
              <a:t>AB</a:t>
            </a:r>
            <a:r>
              <a:rPr lang="zh-CN" altLang="en-US"/>
              <a:t>书；上海</a:t>
            </a:r>
            <a:r>
              <a:rPr lang="en-US" altLang="zh-CN"/>
              <a:t>AB</a:t>
            </a:r>
            <a:r>
              <a:rPr lang="zh-CN" altLang="en-US"/>
              <a:t>书。（</a:t>
            </a:r>
            <a:r>
              <a:rPr lang="en-US" altLang="zh-CN"/>
              <a:t>aws</a:t>
            </a:r>
            <a:r>
              <a:rPr lang="zh-CN" altLang="en-US"/>
              <a:t>专门负责退货的流程，之前</a:t>
            </a:r>
            <a:r>
              <a:rPr lang="en-US" altLang="zh-CN"/>
              <a:t>aws</a:t>
            </a:r>
            <a:r>
              <a:rPr lang="zh-CN" altLang="en-US"/>
              <a:t>的架构存在的问题。）</a:t>
            </a:r>
            <a:endParaRPr lang="zh-CN" altLang="en-US"/>
          </a:p>
          <a:p>
            <a:endParaRPr lang="zh-CN" altLang="en-US"/>
          </a:p>
          <a:p>
            <a:r>
              <a:rPr lang="zh-CN" altLang="en-US"/>
              <a:t>解决方式：我的账号永远指向一个集群（很容易实现）解决这个问题。。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面试题三十六：</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主备架构有什么优劣</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14705" y="3849370"/>
            <a:ext cx="10297160" cy="1198880"/>
          </a:xfrm>
          <a:prstGeom prst="rect">
            <a:avLst/>
          </a:prstGeom>
          <a:noFill/>
        </p:spPr>
        <p:txBody>
          <a:bodyPr wrap="square" rtlCol="0">
            <a:spAutoFit/>
          </a:bodyPr>
          <a:p>
            <a:r>
              <a:rPr lang="zh-CN" altLang="en-US"/>
              <a:t>这种架构的好处是易于实现，而且可以被用于任何一种场景。你可以安装第二个集群，然后使用镜像进程将第一个集群的数据完整镜像到第二个集群上，不需要担心数据的访问和冲突问题。</a:t>
            </a:r>
            <a:endParaRPr lang="zh-CN" altLang="en-US"/>
          </a:p>
          <a:p>
            <a:endParaRPr lang="zh-CN" altLang="en-US"/>
          </a:p>
          <a:p>
            <a:r>
              <a:rPr lang="zh-CN" altLang="en-US"/>
              <a:t>这种架构的不足在于，它浪费了一个集群（灾备）。</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2133600" y="1045210"/>
            <a:ext cx="6012180" cy="2545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448310" y="417195"/>
            <a:ext cx="10663555" cy="368935"/>
          </a:xfrm>
          <a:prstGeom prst="rect">
            <a:avLst/>
          </a:prstGeom>
          <a:noFill/>
        </p:spPr>
        <p:txBody>
          <a:bodyPr wrap="square" lIns="0" tIns="0" rIns="0" bIns="0"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面试题三十七：</a:t>
            </a:r>
            <a:r>
              <a:rPr lang="en-US" altLang="zh-CN"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延展集群架构有什么优劣（最后一个面试题）</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97865" y="1040765"/>
            <a:ext cx="10962640" cy="5354320"/>
          </a:xfrm>
          <a:prstGeom prst="rect">
            <a:avLst/>
          </a:prstGeom>
          <a:noFill/>
        </p:spPr>
        <p:txBody>
          <a:bodyPr wrap="square" rtlCol="0" anchor="t">
            <a:spAutoFit/>
          </a:bodyPr>
          <a:p>
            <a:r>
              <a:rPr lang="zh-CN" altLang="en-US">
                <a:sym typeface="+mn-ea"/>
              </a:rPr>
              <a:t>延展集群就是跨多个数据中心安装的单个 Kafka 集群。</a:t>
            </a:r>
            <a:endParaRPr lang="zh-CN" altLang="en-US">
              <a:sym typeface="+mn-ea"/>
            </a:endParaRPr>
          </a:p>
          <a:p>
            <a:endParaRPr lang="zh-CN" altLang="en-US"/>
          </a:p>
          <a:p>
            <a:r>
              <a:rPr lang="zh-CN" altLang="en-US"/>
              <a:t>延展集群与其他类型的集群有本质上的区别。首先，延展集群并非多个集群，而是单个集群，因此</a:t>
            </a:r>
            <a:r>
              <a:rPr lang="zh-CN" altLang="en-US" b="1"/>
              <a:t>不需要对延展集群进行镜像</a:t>
            </a:r>
            <a:r>
              <a:rPr lang="zh-CN" altLang="en-US"/>
              <a:t>。延展集群使用</a:t>
            </a:r>
            <a:r>
              <a:rPr lang="zh-CN" altLang="en-US" b="1"/>
              <a:t> Kafka 内置的复制机制在集群的 broker 之间同步数据</a:t>
            </a:r>
            <a:r>
              <a:rPr lang="zh-CN" altLang="en-US"/>
              <a:t>。我们可以通过配置打开延展集群的同步复制功能，生产者会在消息成功写入到其他数据中心之后收到确认。同步复制功能要求使用机架信息，确保每个分区在其他数据中心都存在副本，还需要配置 min.isr 和 acks=all，确保每次写入消息时都可以收到至少两个数据中心的确认。</a:t>
            </a:r>
            <a:endParaRPr lang="zh-CN" altLang="en-US"/>
          </a:p>
          <a:p>
            <a:endParaRPr lang="zh-CN" altLang="en-US"/>
          </a:p>
          <a:p>
            <a:r>
              <a:rPr lang="zh-CN" altLang="en-US"/>
              <a:t>好处是，数据中心及所有 broker 都发挥了作用，不存在像主备架构那样的资源浪费。这种架构的不足之处在于，它所能应对的灾难类型很有限。</a:t>
            </a:r>
            <a:endParaRPr lang="zh-CN" altLang="en-US"/>
          </a:p>
          <a:p>
            <a:endParaRPr lang="zh-CN" altLang="en-US"/>
          </a:p>
          <a:p>
            <a:r>
              <a:rPr lang="zh-CN" altLang="en-US"/>
              <a:t>如果能够在至少 3 个具有高带宽和低延迟的数据中心上安装 Kafka（包括 Zookeeper），那么就可以使用这种架构。为什么是 3 个数据中心？主要是因为 Zookeeper。Zookeeper 要求集群里的节点个数是奇数，而且只有当大多数节点可用时。</a:t>
            </a:r>
            <a:endParaRPr lang="zh-CN" altLang="en-US"/>
          </a:p>
          <a:p>
            <a:endParaRPr lang="zh-CN" altLang="en-US"/>
          </a:p>
          <a:p>
            <a:r>
              <a:rPr lang="en-US" altLang="zh-CN"/>
              <a:t>kafka</a:t>
            </a:r>
            <a:r>
              <a:rPr lang="zh-CN" altLang="en-US"/>
              <a:t>这个东西是目前大数据这块用的比较多的，对于里边的一些原理讲解，其实在</a:t>
            </a:r>
            <a:r>
              <a:rPr lang="en-US" altLang="zh-CN"/>
              <a:t>Java</a:t>
            </a:r>
            <a:r>
              <a:rPr lang="zh-CN" altLang="en-US"/>
              <a:t>程序员的面试过程中，很少被问到，至少我没有被问到很多关于</a:t>
            </a:r>
            <a:r>
              <a:rPr lang="en-US" altLang="zh-CN"/>
              <a:t>kafka</a:t>
            </a:r>
            <a:r>
              <a:rPr lang="zh-CN" altLang="en-US"/>
              <a:t>的深入的问题，但是不影响我们进行深入地学习。</a:t>
            </a:r>
            <a:endParaRPr lang="zh-CN" altLang="en-US"/>
          </a:p>
          <a:p>
            <a:r>
              <a:rPr lang="zh-CN" altLang="en-US"/>
              <a:t>很多公司，都有</a:t>
            </a:r>
            <a:r>
              <a:rPr lang="en-US" altLang="zh-CN"/>
              <a:t>devops</a:t>
            </a:r>
            <a:r>
              <a:rPr lang="zh-CN" altLang="en-US"/>
              <a:t>或运维部门，</a:t>
            </a:r>
            <a:r>
              <a:rPr lang="en-US" altLang="zh-CN"/>
              <a:t>kafka</a:t>
            </a:r>
            <a:r>
              <a:rPr lang="zh-CN" altLang="en-US"/>
              <a:t>集群这些内容都是运维部门负责，所以对</a:t>
            </a:r>
            <a:r>
              <a:rPr lang="en-US" altLang="zh-CN"/>
              <a:t>Java</a:t>
            </a:r>
            <a:r>
              <a:rPr lang="zh-CN" altLang="en-US"/>
              <a:t>程序员使用</a:t>
            </a:r>
            <a:r>
              <a:rPr lang="en-US" altLang="zh-CN"/>
              <a:t>kafka</a:t>
            </a:r>
            <a:r>
              <a:rPr lang="zh-CN" altLang="en-US"/>
              <a:t>的的程度，企业关注度会少一些。</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t="9768" b="5651"/>
          <a:stretch>
            <a:fillRect/>
          </a:stretch>
        </p:blipFill>
        <p:spPr>
          <a:xfrm>
            <a:off x="0" y="1"/>
            <a:ext cx="12192000" cy="6858000"/>
          </a:xfrm>
          <a:prstGeom prst="rect">
            <a:avLst/>
          </a:prstGeom>
        </p:spPr>
      </p:pic>
      <p:sp>
        <p:nvSpPr>
          <p:cNvPr id="3" name="矩形 2"/>
          <p:cNvSpPr/>
          <p:nvPr/>
        </p:nvSpPr>
        <p:spPr>
          <a:xfrm>
            <a:off x="585787" y="512283"/>
            <a:ext cx="11438836" cy="4400376"/>
          </a:xfrm>
          <a:prstGeom prst="rect">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800" dirty="0">
                <a:solidFill>
                  <a:srgbClr val="FFFF00"/>
                </a:solidFill>
              </a:rPr>
              <a:t>谢 谢</a:t>
            </a:r>
            <a:endParaRPr kumimoji="1" lang="zh-CN" altLang="en-US" sz="8800" dirty="0">
              <a:solidFill>
                <a:srgbClr val="FFFF00"/>
              </a:solidFill>
            </a:endParaRPr>
          </a:p>
        </p:txBody>
      </p:sp>
      <p:sp>
        <p:nvSpPr>
          <p:cNvPr id="9" name="矩形 8"/>
          <p:cNvSpPr/>
          <p:nvPr/>
        </p:nvSpPr>
        <p:spPr>
          <a:xfrm>
            <a:off x="585787" y="512283"/>
            <a:ext cx="11044237" cy="5810358"/>
          </a:xfrm>
          <a:prstGeom prst="rect">
            <a:avLst/>
          </a:prstGeom>
          <a:noFill/>
          <a:ln w="127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核心架构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5073650" y="283210"/>
            <a:ext cx="7482205" cy="6447155"/>
          </a:xfrm>
          <a:prstGeom prst="rect">
            <a:avLst/>
          </a:prstGeom>
        </p:spPr>
      </p:pic>
      <p:sp>
        <p:nvSpPr>
          <p:cNvPr id="7" name="文本框 6"/>
          <p:cNvSpPr txBox="1"/>
          <p:nvPr/>
        </p:nvSpPr>
        <p:spPr>
          <a:xfrm>
            <a:off x="520700" y="1001395"/>
            <a:ext cx="4491355" cy="5015865"/>
          </a:xfrm>
          <a:prstGeom prst="rect">
            <a:avLst/>
          </a:prstGeom>
          <a:noFill/>
        </p:spPr>
        <p:txBody>
          <a:bodyPr wrap="square" rtlCol="0">
            <a:spAutoFit/>
          </a:bodyPr>
          <a:p>
            <a:r>
              <a:rPr lang="en-US" altLang="zh-CN" sz="1600"/>
              <a:t>kafka</a:t>
            </a:r>
            <a:r>
              <a:rPr lang="zh-CN" altLang="en-US" sz="1600"/>
              <a:t>的生产者，是由两条线程控制的，一条叫主线程，一条叫</a:t>
            </a:r>
            <a:r>
              <a:rPr lang="en-US" altLang="zh-CN" sz="1600"/>
              <a:t>sender</a:t>
            </a:r>
            <a:r>
              <a:rPr lang="zh-CN" altLang="en-US" sz="1600"/>
              <a:t>线程。</a:t>
            </a:r>
            <a:endParaRPr lang="zh-CN" altLang="en-US" sz="1600"/>
          </a:p>
          <a:p>
            <a:r>
              <a:rPr lang="zh-CN" altLang="en-US" sz="1600"/>
              <a:t>我叫主线程，我想要往</a:t>
            </a:r>
            <a:r>
              <a:rPr lang="en-US" altLang="zh-CN" sz="1600"/>
              <a:t>kafka</a:t>
            </a:r>
            <a:r>
              <a:rPr lang="zh-CN" altLang="en-US" sz="1600"/>
              <a:t>里发送消息，我的消息需要先经过</a:t>
            </a:r>
            <a:r>
              <a:rPr lang="en-US" altLang="zh-CN" sz="1600"/>
              <a:t>kakfa</a:t>
            </a:r>
            <a:r>
              <a:rPr lang="zh-CN" altLang="en-US" sz="1600"/>
              <a:t>的消息拦截器进行一波转化；转化完成消息必须要经过序列化才能够发送到</a:t>
            </a:r>
            <a:r>
              <a:rPr lang="en-US" altLang="zh-CN" sz="1600"/>
              <a:t>kafka</a:t>
            </a:r>
            <a:r>
              <a:rPr lang="zh-CN" altLang="en-US" sz="1600"/>
              <a:t>，我很无奈，序列化完成以后，以为万事俱备了，没想到还需要过一个分区器，只有经过分区器以后，才能够确定消息的最终归宿，毕竟主题只是一个逻辑概念，好吧，分区器也是好意，确定了分区以后完事儿了吗？还要和其他消息拼车，在消息累加器中等待其他消息的到达，然后才能发车，我明白这是</a:t>
            </a:r>
            <a:r>
              <a:rPr lang="en-US" altLang="zh-CN" sz="1600"/>
              <a:t>kafka</a:t>
            </a:r>
            <a:r>
              <a:rPr lang="zh-CN" altLang="en-US" sz="1600"/>
              <a:t>为了提高消息的发送效率，提升消息发送整体的吞吐量做的一个非常好的设计，我们一般称之为消息批次。</a:t>
            </a:r>
            <a:endParaRPr lang="zh-CN" altLang="en-US" sz="1600"/>
          </a:p>
          <a:p>
            <a:endParaRPr lang="zh-CN" altLang="en-US" sz="1600"/>
          </a:p>
          <a:p>
            <a:r>
              <a:rPr lang="zh-CN" altLang="en-US" sz="1600"/>
              <a:t>我是</a:t>
            </a:r>
            <a:r>
              <a:rPr lang="en-US" altLang="zh-CN" sz="1600"/>
              <a:t>sender</a:t>
            </a:r>
            <a:r>
              <a:rPr lang="zh-CN" altLang="en-US" sz="1600"/>
              <a:t>线程，我是一个搬运工，我的老板是消息累加器，当消息可以被发送的时候，我需要从消息累加器中提取消息批次，将消息批次封装成</a:t>
            </a:r>
            <a:r>
              <a:rPr lang="en-US" altLang="zh-CN" sz="1600"/>
              <a:t>Request</a:t>
            </a:r>
            <a:r>
              <a:rPr lang="zh-CN" altLang="en-US" sz="1600"/>
              <a:t>，经过</a:t>
            </a:r>
            <a:r>
              <a:rPr lang="en-US" altLang="zh-CN" sz="1600"/>
              <a:t>NetworkClient</a:t>
            </a:r>
            <a:r>
              <a:rPr lang="zh-CN" altLang="en-US" sz="1600"/>
              <a:t>的消息排队，发往</a:t>
            </a:r>
            <a:r>
              <a:rPr lang="en-US" altLang="zh-CN" sz="1600"/>
              <a:t> kafka</a:t>
            </a:r>
            <a:r>
              <a:rPr lang="zh-CN" altLang="en-US" sz="1600"/>
              <a:t>集群。</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843" y="335644"/>
            <a:ext cx="11301412" cy="53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 1"/>
          <p:cNvGrpSpPr/>
          <p:nvPr/>
        </p:nvGrpSpPr>
        <p:grpSpPr>
          <a:xfrm>
            <a:off x="448455" y="0"/>
            <a:ext cx="5545615" cy="6858000"/>
            <a:chOff x="448455" y="0"/>
            <a:chExt cx="5545615" cy="6858000"/>
          </a:xfrm>
        </p:grpSpPr>
        <p:sp>
          <p:nvSpPr>
            <p:cNvPr id="3" name="矩形 2"/>
            <p:cNvSpPr/>
            <p:nvPr/>
          </p:nvSpPr>
          <p:spPr>
            <a:xfrm>
              <a:off x="451414" y="0"/>
              <a:ext cx="69448" cy="282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8455" y="920750"/>
              <a:ext cx="72407" cy="5937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54965" y="327660"/>
              <a:ext cx="5539105" cy="307340"/>
            </a:xfrm>
            <a:prstGeom prst="rect">
              <a:avLst/>
            </a:prstGeom>
            <a:noFill/>
          </p:spPr>
          <p:txBody>
            <a:bodyPr wrap="square" lIns="0" tIns="0" rIns="0" bIns="0" rtlCol="0">
              <a:spAutoFit/>
            </a:bodyPr>
            <a:lstStyle/>
            <a:p>
              <a:endParaRPr kumimoji="1" lang="zh-CN" sz="2000" dirty="0">
                <a:solidFill>
                  <a:schemeClr val="bg1"/>
                </a:solidFill>
                <a:highlight>
                  <a:srgbClr val="800080"/>
                </a:highlight>
                <a:latin typeface="微软雅黑" panose="020B0503020204020204" pitchFamily="34" charset="-122"/>
                <a:ea typeface="微软雅黑" panose="020B0503020204020204" pitchFamily="34" charset="-122"/>
                <a:sym typeface="+mn-ea"/>
              </a:endParaRPr>
            </a:p>
          </p:txBody>
        </p:sp>
      </p:grpSp>
      <p:sp>
        <p:nvSpPr>
          <p:cNvPr id="10" name="文本框 9"/>
          <p:cNvSpPr txBox="1"/>
          <p:nvPr/>
        </p:nvSpPr>
        <p:spPr>
          <a:xfrm>
            <a:off x="358775" y="417830"/>
            <a:ext cx="6867525" cy="368935"/>
          </a:xfrm>
          <a:prstGeom prst="rect">
            <a:avLst/>
          </a:prstGeom>
          <a:noFill/>
        </p:spPr>
        <p:txBody>
          <a:bodyPr wrap="square" lIns="0" tIns="0" rIns="0" bIns="0" rtlCol="0">
            <a:spAutoFit/>
          </a:bodyPr>
          <a:lstStyle/>
          <a:p>
            <a:r>
              <a:rPr lang="en-US" sz="2400" b="1" dirty="0">
                <a:solidFill>
                  <a:srgbClr val="002060"/>
                </a:solidFill>
                <a:latin typeface="微软雅黑" panose="020B0503020204020204" pitchFamily="34" charset="-122"/>
                <a:ea typeface="微软雅黑" panose="020B0503020204020204" pitchFamily="34" charset="-122"/>
              </a:rPr>
              <a:t>Kafka</a:t>
            </a:r>
            <a:r>
              <a:rPr lang="zh-CN" altLang="en-US" sz="2400" b="1" dirty="0">
                <a:solidFill>
                  <a:srgbClr val="002060"/>
                </a:solidFill>
                <a:latin typeface="微软雅黑" panose="020B0503020204020204" pitchFamily="34" charset="-122"/>
                <a:ea typeface="微软雅黑" panose="020B0503020204020204" pitchFamily="34" charset="-122"/>
              </a:rPr>
              <a:t>核心架构</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81660" y="921385"/>
            <a:ext cx="3472180" cy="3291840"/>
          </a:xfrm>
          <a:prstGeom prst="rect">
            <a:avLst/>
          </a:prstGeom>
          <a:noFill/>
        </p:spPr>
        <p:txBody>
          <a:bodyPr wrap="square" rtlCol="0">
            <a:spAutoFit/>
          </a:bodyPr>
          <a:p>
            <a:r>
              <a:rPr lang="zh-CN" altLang="en-US" sz="1600"/>
              <a:t>我是</a:t>
            </a:r>
            <a:r>
              <a:rPr lang="en-US" altLang="zh-CN" sz="1600"/>
              <a:t>kafka</a:t>
            </a:r>
            <a:r>
              <a:rPr lang="zh-CN" altLang="en-US" sz="1600"/>
              <a:t>，</a:t>
            </a:r>
            <a:r>
              <a:rPr lang="en-US" altLang="zh-CN" sz="1600"/>
              <a:t>sender</a:t>
            </a:r>
            <a:r>
              <a:rPr lang="zh-CN" altLang="en-US" sz="1600"/>
              <a:t>线程是我的消息配送员，当我接到这个消息的时候，我会将消息发给我们逻辑主题部门，逻辑主题部门有下属很多分区小部门，如果消息没有指定分区，我们会将消息按默认策略（比如轮询）进行消息的分</a:t>
            </a:r>
            <a:r>
              <a:rPr lang="zh-CN" altLang="en-US" sz="1600"/>
              <a:t>配，分配到不同的分区中，但是分区有时候是不稳定的，为了给客户提供最好的服务，我们还需要为分区创建副本，哪怕一个分区部门的所有员工都病了，还有副本分区部门进行工作。</a:t>
            </a:r>
            <a:endParaRPr lang="zh-CN" altLang="en-US" sz="1600"/>
          </a:p>
          <a:p>
            <a:endParaRPr lang="zh-CN" altLang="en-US" sz="1600"/>
          </a:p>
        </p:txBody>
      </p:sp>
      <p:pic>
        <p:nvPicPr>
          <p:cNvPr id="8" name="图片 7"/>
          <p:cNvPicPr>
            <a:picLocks noChangeAspect="1"/>
          </p:cNvPicPr>
          <p:nvPr>
            <p:custDataLst>
              <p:tags r:id="rId2"/>
            </p:custDataLst>
          </p:nvPr>
        </p:nvPicPr>
        <p:blipFill>
          <a:blip r:embed="rId3"/>
          <a:stretch>
            <a:fillRect/>
          </a:stretch>
        </p:blipFill>
        <p:spPr>
          <a:xfrm>
            <a:off x="3992880" y="921385"/>
            <a:ext cx="8016875" cy="3818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ISPRING_PRESENTATION_TITLE" val="20"/>
  <p:tag name="COMMONDATA" val="eyJoZGlkIjoiZTg3MmJmYzZjZDc0ZjNkMTY2ODg4ZjY3NjUzMTRiYmMifQ=="/>
  <p:tag name="KSO_WPP_MARK_KEY" val="d28d9ea9-25a4-4ceb-a5b6-7ee776bfc53c"/>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 name="KSO_WM_UNIT_PLACING_PICTURE_USER_VIEWPORT" val="{&quot;height&quot;:4740,&quot;width&quot;:9108}"/>
</p:tagLst>
</file>

<file path=ppt/theme/theme1.xml><?xml version="1.0" encoding="utf-8"?>
<a:theme xmlns:a="http://schemas.openxmlformats.org/drawingml/2006/main" name="Office Theme">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39871</Words>
  <Application>WPS 演示</Application>
  <PresentationFormat>宽屏</PresentationFormat>
  <Paragraphs>745</Paragraphs>
  <Slides>77</Slides>
  <Notes>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94" baseType="lpstr">
      <vt:lpstr>Arial</vt:lpstr>
      <vt:lpstr>宋体</vt:lpstr>
      <vt:lpstr>Wingdings</vt:lpstr>
      <vt:lpstr>微软雅黑</vt:lpstr>
      <vt:lpstr>汉仪旗黑</vt:lpstr>
      <vt:lpstr>Calibri</vt:lpstr>
      <vt:lpstr>Helvetica Neue</vt:lpstr>
      <vt:lpstr>PingFang TC</vt:lpstr>
      <vt:lpstr>等线</vt:lpstr>
      <vt:lpstr>汉仪中等线KW</vt:lpstr>
      <vt:lpstr>宋体</vt:lpstr>
      <vt:lpstr>Arial Unicode MS</vt:lpstr>
      <vt:lpstr>等线 Light</vt:lpstr>
      <vt:lpstr>Calibri Light</vt:lpstr>
      <vt:lpstr>汉仪书宋二KW</vt:lpstr>
      <vt:lpstr>Office Theme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dc:title>
  <dc:creator>Microsoft</dc:creator>
  <cp:lastModifiedBy>huabin</cp:lastModifiedBy>
  <cp:revision>520</cp:revision>
  <dcterms:created xsi:type="dcterms:W3CDTF">2023-10-07T08:49:15Z</dcterms:created>
  <dcterms:modified xsi:type="dcterms:W3CDTF">2023-10-07T08:49:15Z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396AEC5C896848368DF6071717E62164</vt:lpwstr>
  </property>
  <property fmtid="{D5CDD505-2E9C-101B-9397-08002B2CF9AE}" pid="3" name="KSOProductBuildVer">
    <vt:lpwstr>2052-5.0.0.7550</vt:lpwstr>
  </property>
</Properties>
</file>